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59" r:id="rId4"/>
    <p:sldId id="272" r:id="rId5"/>
    <p:sldId id="258" r:id="rId6"/>
    <p:sldId id="260" r:id="rId7"/>
    <p:sldId id="261" r:id="rId8"/>
    <p:sldId id="262" r:id="rId9"/>
    <p:sldId id="268" r:id="rId10"/>
    <p:sldId id="263" r:id="rId11"/>
    <p:sldId id="266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A21E-F4BE-4C82-B233-30B60EA0A862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6016-C4C8-4D8F-B2E1-6401BE33286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ED3C-61EC-473E-99C7-42069ED83CF6}" type="datetimeFigureOut">
              <a:rPr lang="hu-HU" smtClean="0"/>
              <a:pPr/>
              <a:t>2023. 06. 28.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9C83-6C76-4F2E-895E-EFD98750575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348381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hu-HU" sz="5400" b="1" dirty="0">
                <a:solidFill>
                  <a:schemeClr val="tx2"/>
                </a:solidFill>
              </a:rPr>
              <a:t>Teleki Domokos </a:t>
            </a:r>
            <a:br>
              <a:rPr lang="hu-HU" sz="5400" b="1" dirty="0">
                <a:solidFill>
                  <a:schemeClr val="tx2"/>
                </a:solidFill>
              </a:rPr>
            </a:br>
            <a:r>
              <a:rPr lang="hu-HU" sz="5400" b="1" dirty="0">
                <a:solidFill>
                  <a:schemeClr val="tx2"/>
                </a:solidFill>
              </a:rPr>
              <a:t>és a jénai </a:t>
            </a:r>
            <a:br>
              <a:rPr lang="hu-HU" sz="5400" b="1" dirty="0">
                <a:solidFill>
                  <a:schemeClr val="tx2"/>
                </a:solidFill>
              </a:rPr>
            </a:br>
            <a:r>
              <a:rPr lang="hu-HU" sz="5400" b="1" dirty="0">
                <a:solidFill>
                  <a:schemeClr val="tx2"/>
                </a:solidFill>
              </a:rPr>
              <a:t>Természetvizsgáló Társaság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8784976" cy="302433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hu-HU" sz="4400" b="1" dirty="0">
                <a:solidFill>
                  <a:schemeClr val="tx2"/>
                </a:solidFill>
              </a:rPr>
              <a:t>Viczián István</a:t>
            </a:r>
          </a:p>
          <a:p>
            <a:endParaRPr lang="hu-HU" sz="4400" b="1" dirty="0">
              <a:solidFill>
                <a:schemeClr val="tx2"/>
              </a:solidFill>
            </a:endParaRPr>
          </a:p>
          <a:p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b="0" i="0" dirty="0">
                <a:solidFill>
                  <a:schemeClr val="tx2"/>
                </a:solidFill>
                <a:effectLst/>
              </a:rPr>
              <a:t>EMT XVI. Tudomány- és Technikatörténeti Konferencia</a:t>
            </a:r>
            <a:endParaRPr lang="hu-HU" sz="2800" dirty="0">
              <a:solidFill>
                <a:schemeClr val="tx2"/>
              </a:solidFill>
            </a:endParaRPr>
          </a:p>
          <a:p>
            <a:r>
              <a:rPr lang="hu-HU" sz="2800" dirty="0">
                <a:solidFill>
                  <a:schemeClr val="tx2"/>
                </a:solidFill>
              </a:rPr>
              <a:t>Nagyszalonta, 2023. július 1.</a:t>
            </a:r>
            <a:endParaRPr lang="hu-H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hu-HU" sz="3600" b="1" dirty="0" err="1">
                <a:solidFill>
                  <a:schemeClr val="tx2"/>
                </a:solidFill>
              </a:rPr>
              <a:t>Batsch</a:t>
            </a:r>
            <a:r>
              <a:rPr lang="hu-HU" sz="3600" b="1" dirty="0">
                <a:solidFill>
                  <a:schemeClr val="tx2"/>
                </a:solidFill>
              </a:rPr>
              <a:t> professzor levele, Jena, 1796. március 24.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hu-HU" sz="2300" dirty="0"/>
              <a:t>…Méltóságod </a:t>
            </a:r>
            <a:r>
              <a:rPr lang="hu-HU" sz="2300" b="1" dirty="0"/>
              <a:t>rövid idő alatt </a:t>
            </a:r>
            <a:r>
              <a:rPr lang="hu-HU" sz="2300" dirty="0"/>
              <a:t>olyan kiváló bizonyítékait adta jóindulatának… Méltóságod kegyeskedett az itteni Természetvizsgáló Társulatnak oly nagy figyelmet szentelni, </a:t>
            </a:r>
            <a:r>
              <a:rPr lang="hu-HU" sz="2300" b="1" dirty="0"/>
              <a:t>amit mi ilyen mértékben méltán nem várhattunk el</a:t>
            </a:r>
            <a:r>
              <a:rPr lang="hu-HU" sz="2300" dirty="0"/>
              <a:t>…ezért a legtiszteletteljesebb </a:t>
            </a:r>
            <a:r>
              <a:rPr lang="hu-HU" sz="2300" b="1" dirty="0"/>
              <a:t>köszönetemet</a:t>
            </a:r>
            <a:r>
              <a:rPr lang="hu-HU" sz="2300" dirty="0"/>
              <a:t> fejezzem ki. Ezt most a társulat nevében teszem, amelyet </a:t>
            </a:r>
            <a:r>
              <a:rPr lang="hu-HU" sz="2300" b="1" dirty="0"/>
              <a:t>március 14-én tartott utolsó ülésén tájékoztattam </a:t>
            </a:r>
            <a:r>
              <a:rPr lang="hu-HU" sz="2300" dirty="0"/>
              <a:t>jóságáról…</a:t>
            </a:r>
          </a:p>
          <a:p>
            <a:pPr>
              <a:buNone/>
            </a:pPr>
            <a:r>
              <a:rPr lang="hu-HU" sz="2300" dirty="0"/>
              <a:t>…Méltóságod legutóbb nekem adott megbízását követve írtam egyik </a:t>
            </a:r>
            <a:r>
              <a:rPr lang="hu-HU" sz="2300" b="1" dirty="0" err="1"/>
              <a:t>coburgi</a:t>
            </a:r>
            <a:r>
              <a:rPr lang="hu-HU" sz="2300" b="1" dirty="0"/>
              <a:t> barátomnak, </a:t>
            </a:r>
            <a:r>
              <a:rPr lang="hu-HU" sz="2300" b="1" dirty="0" err="1"/>
              <a:t>Scherzer</a:t>
            </a:r>
            <a:r>
              <a:rPr lang="hu-HU" sz="2300" b="1" dirty="0"/>
              <a:t> udvari lelkésznek</a:t>
            </a:r>
            <a:r>
              <a:rPr lang="hu-HU" sz="2300" dirty="0"/>
              <a:t>, és most várom az értesítését, hogy </a:t>
            </a:r>
            <a:r>
              <a:rPr lang="hu-HU" sz="2300" b="1" dirty="0"/>
              <a:t>a dolgok megérkeztek-e </a:t>
            </a:r>
            <a:r>
              <a:rPr lang="hu-HU" sz="2300" b="1" dirty="0" err="1"/>
              <a:t>Coburgba</a:t>
            </a:r>
            <a:r>
              <a:rPr lang="hu-HU" sz="2300" dirty="0"/>
              <a:t>, és azokat ő, mivel az udvarral közeli kapcsolatban él, </a:t>
            </a:r>
            <a:r>
              <a:rPr lang="hu-HU" sz="2300" b="1" dirty="0"/>
              <a:t>ki tudta-e nekem eszközölni</a:t>
            </a:r>
            <a:r>
              <a:rPr lang="hu-HU" sz="2300" dirty="0"/>
              <a:t>... </a:t>
            </a:r>
          </a:p>
          <a:p>
            <a:pPr>
              <a:buNone/>
            </a:pPr>
            <a:r>
              <a:rPr lang="hu-HU" sz="2300" dirty="0"/>
              <a:t>…nem fogom elmulasztani, hogy </a:t>
            </a:r>
            <a:r>
              <a:rPr lang="hu-HU" sz="2300" b="1" dirty="0"/>
              <a:t>az eredményekről köteles jelentést </a:t>
            </a:r>
            <a:r>
              <a:rPr lang="hu-HU" sz="2300" dirty="0"/>
              <a:t>tegyek.</a:t>
            </a:r>
          </a:p>
          <a:p>
            <a:pPr>
              <a:buNone/>
            </a:pPr>
            <a:r>
              <a:rPr lang="hu-HU" sz="2300" dirty="0"/>
              <a:t>Még legyen szabad alkalmasint Méltóságod figyelmébe ajánlani </a:t>
            </a:r>
            <a:r>
              <a:rPr lang="hu-HU" sz="2300" b="1" dirty="0"/>
              <a:t>ennek a levélnek az átadóját, D. Herder urat</a:t>
            </a:r>
            <a:r>
              <a:rPr lang="hu-HU" sz="2300" dirty="0"/>
              <a:t>, aki egy nagyon tiszteletreméltó író fia és társulatunk tagja.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chemeClr val="tx2"/>
                </a:solidFill>
              </a:rPr>
              <a:t>Ki vitte az ásványokat Telekitől </a:t>
            </a:r>
            <a:r>
              <a:rPr lang="hu-HU" sz="3200" b="1" dirty="0" err="1">
                <a:solidFill>
                  <a:schemeClr val="tx2"/>
                </a:solidFill>
              </a:rPr>
              <a:t>Coburgba</a:t>
            </a:r>
            <a:r>
              <a:rPr lang="hu-HU" sz="3200" b="1" dirty="0">
                <a:solidFill>
                  <a:schemeClr val="tx2"/>
                </a:solidFill>
              </a:rPr>
              <a:t>?</a:t>
            </a:r>
            <a:endParaRPr lang="hu-HU" sz="3100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/>
            <a:r>
              <a:rPr lang="hu-HU" sz="2400" b="1" dirty="0">
                <a:solidFill>
                  <a:schemeClr val="tx2"/>
                </a:solidFill>
              </a:rPr>
              <a:t>Időpont: </a:t>
            </a:r>
            <a:r>
              <a:rPr lang="hu-HU" sz="2400" dirty="0">
                <a:solidFill>
                  <a:schemeClr val="tx2"/>
                </a:solidFill>
              </a:rPr>
              <a:t>1796. márciusában vagy az előtt kevéssel </a:t>
            </a:r>
          </a:p>
          <a:p>
            <a:pPr algn="just"/>
            <a:r>
              <a:rPr lang="hu-HU" sz="2400" b="1" i="1" dirty="0">
                <a:solidFill>
                  <a:schemeClr val="tx2"/>
                </a:solidFill>
              </a:rPr>
              <a:t>Nem</a:t>
            </a:r>
            <a:r>
              <a:rPr lang="hu-HU" sz="2400" b="1" dirty="0">
                <a:solidFill>
                  <a:schemeClr val="tx2"/>
                </a:solidFill>
              </a:rPr>
              <a:t> Bethlen Elek</a:t>
            </a:r>
            <a:r>
              <a:rPr lang="hu-HU" sz="2400" dirty="0">
                <a:solidFill>
                  <a:schemeClr val="tx2"/>
                </a:solidFill>
              </a:rPr>
              <a:t>, aki Drezdába vitt ásványokat Bécsből, Teleki Domokostól, 1796-ban. Naplója szerint járt Jénában 1796. április 18-án: </a:t>
            </a:r>
            <a:r>
              <a:rPr lang="hu-HU" sz="2400" i="1" dirty="0">
                <a:solidFill>
                  <a:schemeClr val="tx2"/>
                </a:solidFill>
              </a:rPr>
              <a:t>„18-án előbb professor </a:t>
            </a:r>
            <a:r>
              <a:rPr lang="hu-HU" sz="2400" i="1" dirty="0" err="1">
                <a:solidFill>
                  <a:schemeClr val="tx2"/>
                </a:solidFill>
              </a:rPr>
              <a:t>Batschhoz</a:t>
            </a:r>
            <a:r>
              <a:rPr lang="hu-HU" sz="2400" i="1" dirty="0">
                <a:solidFill>
                  <a:schemeClr val="tx2"/>
                </a:solidFill>
              </a:rPr>
              <a:t> mentünk, ki a társaság gyűjteményét, melynek ő a szerzője, megmutatta”</a:t>
            </a:r>
            <a:r>
              <a:rPr lang="hu-HU" sz="2400" dirty="0">
                <a:solidFill>
                  <a:schemeClr val="tx2"/>
                </a:solidFill>
              </a:rPr>
              <a:t>. De innen már áprilisban, és nem </a:t>
            </a:r>
            <a:r>
              <a:rPr lang="hu-HU" sz="2400" dirty="0" err="1">
                <a:solidFill>
                  <a:schemeClr val="tx2"/>
                </a:solidFill>
              </a:rPr>
              <a:t>Coburgon</a:t>
            </a:r>
            <a:r>
              <a:rPr lang="hu-HU" sz="2400" dirty="0">
                <a:solidFill>
                  <a:schemeClr val="tx2"/>
                </a:solidFill>
              </a:rPr>
              <a:t> keresztül ment Göttingenbe. Ő később, 1796. október 17-én járt </a:t>
            </a:r>
            <a:r>
              <a:rPr lang="hu-HU" sz="2400" dirty="0" err="1">
                <a:solidFill>
                  <a:schemeClr val="tx2"/>
                </a:solidFill>
              </a:rPr>
              <a:t>Coburgban</a:t>
            </a:r>
            <a:r>
              <a:rPr lang="hu-HU" sz="2400" dirty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hu-HU" sz="2400" b="1" i="1" dirty="0">
                <a:solidFill>
                  <a:schemeClr val="tx2"/>
                </a:solidFill>
              </a:rPr>
              <a:t>Nem</a:t>
            </a:r>
            <a:r>
              <a:rPr lang="hu-HU" sz="2400" dirty="0">
                <a:solidFill>
                  <a:schemeClr val="tx2"/>
                </a:solidFill>
              </a:rPr>
              <a:t> lehetett a vivő sem a Bethlen Eleket kísérő </a:t>
            </a:r>
            <a:r>
              <a:rPr lang="hu-HU" sz="2400" b="1" dirty="0" err="1">
                <a:solidFill>
                  <a:schemeClr val="tx2"/>
                </a:solidFill>
              </a:rPr>
              <a:t>Gyarmathy</a:t>
            </a:r>
            <a:r>
              <a:rPr lang="hu-HU" sz="2400" b="1" dirty="0">
                <a:solidFill>
                  <a:schemeClr val="tx2"/>
                </a:solidFill>
              </a:rPr>
              <a:t> Sámuel</a:t>
            </a:r>
            <a:r>
              <a:rPr lang="hu-HU" sz="2400" dirty="0">
                <a:solidFill>
                  <a:schemeClr val="tx2"/>
                </a:solidFill>
              </a:rPr>
              <a:t>, sem a Bécsből még szintén velük indult </a:t>
            </a:r>
            <a:r>
              <a:rPr lang="hu-HU" sz="2400" b="1" dirty="0">
                <a:solidFill>
                  <a:schemeClr val="tx2"/>
                </a:solidFill>
              </a:rPr>
              <a:t>Fogarasi Sámuel</a:t>
            </a:r>
            <a:r>
              <a:rPr lang="hu-HU" sz="24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hu-HU" sz="2400" b="1" i="1" dirty="0">
                <a:solidFill>
                  <a:schemeClr val="tx2"/>
                </a:solidFill>
              </a:rPr>
              <a:t>Nem </a:t>
            </a:r>
            <a:r>
              <a:rPr lang="hu-HU" sz="2400" b="1" dirty="0">
                <a:solidFill>
                  <a:schemeClr val="tx2"/>
                </a:solidFill>
              </a:rPr>
              <a:t>Kemény Simon és Bolyai Farkas</a:t>
            </a:r>
            <a:r>
              <a:rPr lang="hu-HU" sz="2400" dirty="0">
                <a:solidFill>
                  <a:schemeClr val="tx2"/>
                </a:solidFill>
              </a:rPr>
              <a:t>, mert ugyan ők is jártak Teleki Sámuelnél Bécsben, de csak 1796. nyarán. Jénából 1796. szeptember végén mentek Göttingenbe, de nem </a:t>
            </a:r>
            <a:r>
              <a:rPr lang="hu-HU" sz="2400" dirty="0" err="1">
                <a:solidFill>
                  <a:schemeClr val="tx2"/>
                </a:solidFill>
              </a:rPr>
              <a:t>Coburgon</a:t>
            </a:r>
            <a:r>
              <a:rPr lang="hu-HU" sz="2400" dirty="0">
                <a:solidFill>
                  <a:schemeClr val="tx2"/>
                </a:solidFill>
              </a:rPr>
              <a:t> át.</a:t>
            </a:r>
          </a:p>
          <a:p>
            <a:pPr algn="just"/>
            <a:r>
              <a:rPr lang="hu-HU" sz="2400" b="1" i="1" dirty="0">
                <a:solidFill>
                  <a:schemeClr val="tx2"/>
                </a:solidFill>
              </a:rPr>
              <a:t>Nem </a:t>
            </a:r>
            <a:r>
              <a:rPr lang="hu-HU" sz="2400" b="1" dirty="0">
                <a:solidFill>
                  <a:schemeClr val="tx2"/>
                </a:solidFill>
              </a:rPr>
              <a:t>Császári (</a:t>
            </a:r>
            <a:r>
              <a:rPr lang="hu-HU" sz="2400" b="1" dirty="0" err="1">
                <a:solidFill>
                  <a:schemeClr val="tx2"/>
                </a:solidFill>
              </a:rPr>
              <a:t>Lózsi</a:t>
            </a:r>
            <a:r>
              <a:rPr lang="hu-HU" sz="2400" b="1" dirty="0">
                <a:solidFill>
                  <a:schemeClr val="tx2"/>
                </a:solidFill>
              </a:rPr>
              <a:t>) Pál</a:t>
            </a:r>
            <a:r>
              <a:rPr lang="hu-HU" sz="2400" dirty="0">
                <a:solidFill>
                  <a:schemeClr val="tx2"/>
                </a:solidFill>
              </a:rPr>
              <a:t>, akivel Teleki Domokos 1798. március 1-jén küldött ásványokat Jénába Lenz professzornak, mert ő előtte nem járt Németországban.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 </a:t>
            </a:r>
            <a:r>
              <a:rPr lang="hu-HU" sz="3600" b="1" dirty="0">
                <a:solidFill>
                  <a:schemeClr val="tx2"/>
                </a:solidFill>
              </a:rPr>
              <a:t>A levél egyéb szereplői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Ki szerezte meg a hercegi udvartól az ásványokat? Friedrich Arnold</a:t>
            </a:r>
            <a:r>
              <a:rPr lang="hu-HU" b="1" cap="small" dirty="0">
                <a:solidFill>
                  <a:schemeClr val="tx2"/>
                </a:solidFill>
              </a:rPr>
              <a:t> </a:t>
            </a:r>
            <a:r>
              <a:rPr lang="hu-HU" b="1" dirty="0" err="1">
                <a:solidFill>
                  <a:schemeClr val="tx2"/>
                </a:solidFill>
              </a:rPr>
              <a:t>Scherzer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(1760–1808) udvari káplán, majd lelkész </a:t>
            </a:r>
            <a:r>
              <a:rPr lang="hu-HU" dirty="0" err="1">
                <a:solidFill>
                  <a:schemeClr val="tx2"/>
                </a:solidFill>
              </a:rPr>
              <a:t>Coburgban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b="1" dirty="0">
                <a:solidFill>
                  <a:schemeClr val="tx2"/>
                </a:solidFill>
              </a:rPr>
              <a:t>Ki hozta </a:t>
            </a:r>
            <a:r>
              <a:rPr lang="hu-HU" b="1" dirty="0" err="1">
                <a:solidFill>
                  <a:schemeClr val="tx2"/>
                </a:solidFill>
              </a:rPr>
              <a:t>Batsch</a:t>
            </a:r>
            <a:r>
              <a:rPr lang="hu-HU" b="1" dirty="0">
                <a:solidFill>
                  <a:schemeClr val="tx2"/>
                </a:solidFill>
              </a:rPr>
              <a:t> levelét Bécsbe Telekinek? </a:t>
            </a:r>
          </a:p>
          <a:p>
            <a:pPr>
              <a:buNone/>
            </a:pPr>
            <a:r>
              <a:rPr lang="hu-HU" b="1" dirty="0">
                <a:solidFill>
                  <a:schemeClr val="tx2"/>
                </a:solidFill>
              </a:rPr>
              <a:t>	</a:t>
            </a:r>
            <a:r>
              <a:rPr lang="hu-HU" b="1" dirty="0" err="1">
                <a:solidFill>
                  <a:schemeClr val="tx2"/>
                </a:solidFill>
              </a:rPr>
              <a:t>Siegmund</a:t>
            </a:r>
            <a:r>
              <a:rPr lang="hu-HU" b="1" dirty="0">
                <a:solidFill>
                  <a:schemeClr val="tx2"/>
                </a:solidFill>
              </a:rPr>
              <a:t> August Wolfgang</a:t>
            </a:r>
            <a:r>
              <a:rPr lang="hu-HU" b="1" cap="small" dirty="0">
                <a:solidFill>
                  <a:schemeClr val="tx2"/>
                </a:solidFill>
              </a:rPr>
              <a:t> </a:t>
            </a:r>
            <a:r>
              <a:rPr lang="hu-HU" b="1" dirty="0">
                <a:solidFill>
                  <a:schemeClr val="tx2"/>
                </a:solidFill>
              </a:rPr>
              <a:t>Herder</a:t>
            </a:r>
            <a:r>
              <a:rPr lang="hu-HU" b="1" cap="small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(1776–1838), az író, Johann Gottfried</a:t>
            </a:r>
            <a:r>
              <a:rPr lang="hu-HU" cap="small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Herder (1744–1803) fia, Goethe keresztfia, jénai egyetemi hallgató, a Természetvizsgáló Társulat tagja, később bányászati főfelügyelő és a </a:t>
            </a:r>
            <a:r>
              <a:rPr lang="hu-HU" dirty="0" err="1">
                <a:solidFill>
                  <a:schemeClr val="tx2"/>
                </a:solidFill>
              </a:rPr>
              <a:t>freibergi</a:t>
            </a:r>
            <a:r>
              <a:rPr lang="hu-HU" dirty="0">
                <a:solidFill>
                  <a:schemeClr val="tx2"/>
                </a:solidFill>
              </a:rPr>
              <a:t> Bányászati Akadémia gondnoka.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hu-HU" sz="3200" b="1" dirty="0" err="1">
                <a:solidFill>
                  <a:schemeClr val="tx2"/>
                </a:solidFill>
              </a:rPr>
              <a:t>Batsch</a:t>
            </a:r>
            <a:r>
              <a:rPr lang="hu-HU" sz="3200" b="1" dirty="0">
                <a:solidFill>
                  <a:schemeClr val="tx2"/>
                </a:solidFill>
              </a:rPr>
              <a:t> professzor levele, Jena, 1796. augusztus 6.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2300" dirty="0"/>
              <a:t>A legillőbb és legelkötelezettebb </a:t>
            </a:r>
            <a:r>
              <a:rPr lang="hu-HU" sz="2300" b="1" dirty="0"/>
              <a:t>köszönetemet fejezem ki</a:t>
            </a:r>
            <a:r>
              <a:rPr lang="hu-HU" sz="2300" dirty="0"/>
              <a:t>, Méltóságos Gróf uram, azokért </a:t>
            </a:r>
            <a:r>
              <a:rPr lang="hu-HU" sz="2300" b="1" dirty="0"/>
              <a:t>a szép ajándékokért, amelyeket az itteni Természetvizsgáló Társaságnak, valamint nekem </a:t>
            </a:r>
            <a:r>
              <a:rPr lang="hu-HU" sz="2300" dirty="0"/>
              <a:t>a legkegyelmesebben átnyújtani kegyeskedett. Ezek az ajándékok hosszú ideig… ki fogják váltani… a csodálatot… és </a:t>
            </a:r>
            <a:r>
              <a:rPr lang="hu-HU" sz="2400" dirty="0"/>
              <a:t>az élénk köszönetet.</a:t>
            </a:r>
            <a:endParaRPr lang="hu-HU" sz="2300" dirty="0"/>
          </a:p>
          <a:p>
            <a:pPr algn="just">
              <a:buNone/>
            </a:pPr>
            <a:r>
              <a:rPr lang="hu-HU" sz="2300" b="1" dirty="0"/>
              <a:t>Nem minden nehézség nélkül határozták el magukat </a:t>
            </a:r>
            <a:r>
              <a:rPr lang="hu-HU" sz="2300" b="1" dirty="0" err="1"/>
              <a:t>Őfelségéék</a:t>
            </a:r>
            <a:r>
              <a:rPr lang="hu-HU" sz="2300" b="1" dirty="0"/>
              <a:t>,</a:t>
            </a:r>
            <a:r>
              <a:rPr lang="hu-HU" sz="2300" dirty="0"/>
              <a:t> amit nem kell tőlük rossz néven venni, hogy azokat visszaadják, ez közben, miután tökéletesen igazoltam magam, megtörtént. </a:t>
            </a:r>
          </a:p>
          <a:p>
            <a:pPr algn="just">
              <a:buNone/>
            </a:pPr>
            <a:r>
              <a:rPr lang="hu-HU" sz="2300" b="1" dirty="0"/>
              <a:t>Az az emléktárgy, </a:t>
            </a:r>
            <a:r>
              <a:rPr lang="hu-HU" sz="2300" dirty="0"/>
              <a:t>amivel Tiszteletreméltó Gróf úr </a:t>
            </a:r>
            <a:r>
              <a:rPr lang="hu-HU" sz="2300" b="1" dirty="0"/>
              <a:t>az irántam való jóindulatát </a:t>
            </a:r>
            <a:r>
              <a:rPr lang="hu-HU" sz="2300" dirty="0"/>
              <a:t>fejezte ki, számomra annál is inkább értékes lesz, mivel remélhetem, hogy </a:t>
            </a:r>
            <a:r>
              <a:rPr lang="hu-HU" sz="2300" b="1" dirty="0"/>
              <a:t>a kő </a:t>
            </a:r>
            <a:r>
              <a:rPr lang="hu-HU" sz="2300" dirty="0"/>
              <a:t>engem nem fog kevésbé emlékeztetni adójának belső értékeire, mint </a:t>
            </a:r>
            <a:r>
              <a:rPr lang="hu-HU" sz="2300" b="1" dirty="0"/>
              <a:t>a saját pompás fényére. </a:t>
            </a:r>
          </a:p>
          <a:p>
            <a:pPr algn="just">
              <a:buNone/>
            </a:pPr>
            <a:r>
              <a:rPr lang="hu-HU" sz="2300" dirty="0"/>
              <a:t>Fogadja kedvesen, Tiszteletreméltó Gróf úr, az intézményünkre és énrám való kegyes emlékezéséért </a:t>
            </a:r>
            <a:r>
              <a:rPr lang="hu-HU" sz="2300" b="1" dirty="0"/>
              <a:t>a mellékelt híradást az intézet haladásáról.</a:t>
            </a:r>
            <a:r>
              <a:rPr lang="hu-HU" sz="2300" dirty="0"/>
              <a:t> Biztosíthatjuk afelől, hogy </a:t>
            </a:r>
            <a:r>
              <a:rPr lang="hu-HU" sz="2300" b="1" dirty="0"/>
              <a:t>az ajándékok nyilvános bemutatásakor </a:t>
            </a:r>
            <a:r>
              <a:rPr lang="hu-HU" sz="2300" dirty="0"/>
              <a:t>a tagok öröme nagy volt…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2"/>
                </a:solidFill>
              </a:rPr>
              <a:t>Összefoglalás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107504" y="836713"/>
            <a:ext cx="8784976" cy="2736303"/>
          </a:xfrm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- </a:t>
            </a:r>
            <a:r>
              <a:rPr lang="hu-HU" sz="2100" dirty="0" err="1">
                <a:solidFill>
                  <a:schemeClr val="tx2"/>
                </a:solidFill>
              </a:rPr>
              <a:t>Batsch</a:t>
            </a:r>
            <a:r>
              <a:rPr lang="hu-HU" sz="2100" dirty="0">
                <a:solidFill>
                  <a:schemeClr val="tx2"/>
                </a:solidFill>
              </a:rPr>
              <a:t> és a Természetvizsgáló Társaság a </a:t>
            </a:r>
            <a:r>
              <a:rPr lang="hu-HU" sz="2100" b="1" dirty="0">
                <a:solidFill>
                  <a:schemeClr val="tx2"/>
                </a:solidFill>
              </a:rPr>
              <a:t>természettudományok úttörői </a:t>
            </a:r>
            <a:r>
              <a:rPr lang="hu-HU" sz="2100" dirty="0">
                <a:solidFill>
                  <a:schemeClr val="tx2"/>
                </a:solidFill>
              </a:rPr>
              <a:t>voltak.</a:t>
            </a:r>
          </a:p>
          <a:p>
            <a:r>
              <a:rPr lang="hu-HU" sz="2100" dirty="0">
                <a:solidFill>
                  <a:schemeClr val="tx2"/>
                </a:solidFill>
              </a:rPr>
              <a:t>- Teleki Domokost a társaság </a:t>
            </a:r>
            <a:r>
              <a:rPr lang="hu-HU" sz="2100" b="1" dirty="0">
                <a:solidFill>
                  <a:schemeClr val="tx2"/>
                </a:solidFill>
              </a:rPr>
              <a:t>tiszteleti taggá </a:t>
            </a:r>
            <a:r>
              <a:rPr lang="hu-HU" sz="2100" dirty="0">
                <a:solidFill>
                  <a:schemeClr val="tx2"/>
                </a:solidFill>
              </a:rPr>
              <a:t>választotta, így kapcsolatba került a tudomány élvonalával.</a:t>
            </a:r>
          </a:p>
          <a:p>
            <a:r>
              <a:rPr lang="hu-HU" sz="2100" cap="small" dirty="0">
                <a:solidFill>
                  <a:schemeClr val="tx2"/>
                </a:solidFill>
              </a:rPr>
              <a:t>- E</a:t>
            </a:r>
            <a:r>
              <a:rPr lang="hu-HU" sz="2100" dirty="0">
                <a:solidFill>
                  <a:schemeClr val="tx2"/>
                </a:solidFill>
              </a:rPr>
              <a:t>zt azonnal </a:t>
            </a:r>
            <a:r>
              <a:rPr lang="hu-HU" sz="2100" b="1" dirty="0">
                <a:solidFill>
                  <a:schemeClr val="tx2"/>
                </a:solidFill>
              </a:rPr>
              <a:t>ásványok adományozásával </a:t>
            </a:r>
            <a:r>
              <a:rPr lang="hu-HU" sz="2100" dirty="0">
                <a:solidFill>
                  <a:schemeClr val="tx2"/>
                </a:solidFill>
              </a:rPr>
              <a:t>hálálta meg. (Hol vannak ma?)</a:t>
            </a:r>
          </a:p>
          <a:p>
            <a:r>
              <a:rPr lang="hu-HU" sz="2100" dirty="0">
                <a:solidFill>
                  <a:schemeClr val="tx2"/>
                </a:solidFill>
              </a:rPr>
              <a:t>- Ez egyengette útját a később alapítandó </a:t>
            </a:r>
            <a:r>
              <a:rPr lang="hu-HU" sz="2100" b="1" dirty="0">
                <a:solidFill>
                  <a:schemeClr val="tx2"/>
                </a:solidFill>
              </a:rPr>
              <a:t>Ásványtani Társaság elnöki székébe</a:t>
            </a:r>
            <a:r>
              <a:rPr lang="hu-HU" sz="2100" dirty="0">
                <a:solidFill>
                  <a:schemeClr val="tx2"/>
                </a:solidFill>
              </a:rPr>
              <a:t>.</a:t>
            </a:r>
          </a:p>
          <a:p>
            <a:r>
              <a:rPr lang="hu-HU" sz="2100" dirty="0">
                <a:solidFill>
                  <a:schemeClr val="tx2"/>
                </a:solidFill>
              </a:rPr>
              <a:t>- Elismertségének okai: </a:t>
            </a:r>
            <a:r>
              <a:rPr lang="hu-HU" sz="2100" b="1" dirty="0">
                <a:solidFill>
                  <a:schemeClr val="tx2"/>
                </a:solidFill>
              </a:rPr>
              <a:t>Társadalmi állás, de tehetség és kötelességtudás is.</a:t>
            </a:r>
          </a:p>
          <a:p>
            <a:endParaRPr lang="hu-HU" dirty="0"/>
          </a:p>
        </p:txBody>
      </p:sp>
      <p:pic>
        <p:nvPicPr>
          <p:cNvPr id="10" name="Tartalom helye 9" descr="1997gránát levágo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645024"/>
            <a:ext cx="4215241" cy="31005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chemeClr val="tx2"/>
                </a:solidFill>
              </a:rPr>
              <a:t>Előző előadás</a:t>
            </a:r>
            <a:endParaRPr lang="hu-HU" sz="32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E726D0-1EAA-CE9C-7826-F4867A50A764}"/>
              </a:ext>
            </a:extLst>
          </p:cNvPr>
          <p:cNvSpPr txBox="1"/>
          <p:nvPr/>
        </p:nvSpPr>
        <p:spPr>
          <a:xfrm>
            <a:off x="457200" y="1484784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chemeClr val="tx2"/>
                </a:solidFill>
              </a:rPr>
              <a:t>XVI. Székelyföldi Geológus Találkozó</a:t>
            </a:r>
          </a:p>
          <a:p>
            <a:r>
              <a:rPr lang="hu-HU" sz="3200" dirty="0">
                <a:solidFill>
                  <a:schemeClr val="tx2"/>
                </a:solidFill>
              </a:rPr>
              <a:t>Várfalva, Aranyosszék, 2014. október 23-26.</a:t>
            </a:r>
          </a:p>
          <a:p>
            <a:r>
              <a:rPr lang="hu-HU" sz="3200" dirty="0">
                <a:solidFill>
                  <a:schemeClr val="tx2"/>
                </a:solidFill>
              </a:rPr>
              <a:t>(nem volt kivonat)</a:t>
            </a:r>
          </a:p>
        </p:txBody>
      </p:sp>
    </p:spTree>
    <p:extLst>
      <p:ext uri="{BB962C8B-B14F-4D97-AF65-F5344CB8AC3E}">
        <p14:creationId xmlns:p14="http://schemas.microsoft.com/office/powerpoint/2010/main" val="13516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tx2"/>
                </a:solidFill>
              </a:rPr>
              <a:t>Teleki Domokos és a jénai Ásványtani Társaság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491880" y="764704"/>
            <a:ext cx="5544616" cy="5976664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tx2"/>
                </a:solidFill>
              </a:rPr>
              <a:t>Teleki Sámuel kancellár és </a:t>
            </a:r>
            <a:r>
              <a:rPr lang="hu-HU" dirty="0" err="1">
                <a:solidFill>
                  <a:schemeClr val="tx2"/>
                </a:solidFill>
              </a:rPr>
              <a:t>iktári</a:t>
            </a:r>
            <a:r>
              <a:rPr lang="hu-HU" dirty="0">
                <a:solidFill>
                  <a:schemeClr val="tx2"/>
                </a:solidFill>
              </a:rPr>
              <a:t> Bethlen Zsuzsánna fia</a:t>
            </a:r>
          </a:p>
          <a:p>
            <a:r>
              <a:rPr lang="hu-HU" dirty="0">
                <a:solidFill>
                  <a:schemeClr val="tx2"/>
                </a:solidFill>
              </a:rPr>
              <a:t>1773, </a:t>
            </a:r>
            <a:r>
              <a:rPr lang="hu-HU" dirty="0" err="1">
                <a:solidFill>
                  <a:schemeClr val="tx2"/>
                </a:solidFill>
              </a:rPr>
              <a:t>Sáromberke</a:t>
            </a:r>
            <a:r>
              <a:rPr lang="hu-HU" dirty="0">
                <a:solidFill>
                  <a:schemeClr val="tx2"/>
                </a:solidFill>
              </a:rPr>
              <a:t> – 1798, Marosvásárhely</a:t>
            </a:r>
          </a:p>
          <a:p>
            <a:r>
              <a:rPr lang="hu-HU" dirty="0">
                <a:solidFill>
                  <a:schemeClr val="tx2"/>
                </a:solidFill>
              </a:rPr>
              <a:t>1793-95: magyarországi tanulmányutak, 1796: útleírás</a:t>
            </a:r>
          </a:p>
          <a:p>
            <a:r>
              <a:rPr lang="hu-HU" dirty="0">
                <a:solidFill>
                  <a:schemeClr val="tx2"/>
                </a:solidFill>
              </a:rPr>
              <a:t>1796: Erdélyi </a:t>
            </a:r>
            <a:r>
              <a:rPr lang="hu-HU" dirty="0" err="1">
                <a:solidFill>
                  <a:schemeClr val="tx2"/>
                </a:solidFill>
              </a:rPr>
              <a:t>Nyelvmívelő</a:t>
            </a:r>
            <a:r>
              <a:rPr lang="hu-HU" dirty="0">
                <a:solidFill>
                  <a:schemeClr val="tx2"/>
                </a:solidFill>
              </a:rPr>
              <a:t> Társaság </a:t>
            </a:r>
          </a:p>
          <a:p>
            <a:r>
              <a:rPr lang="hu-HU" dirty="0">
                <a:solidFill>
                  <a:schemeClr val="tx2"/>
                </a:solidFill>
              </a:rPr>
              <a:t>1795: Utazás Szászországba (Jénában: szeptember – október) </a:t>
            </a:r>
          </a:p>
          <a:p>
            <a:r>
              <a:rPr lang="hu-HU" dirty="0">
                <a:solidFill>
                  <a:schemeClr val="tx2"/>
                </a:solidFill>
              </a:rPr>
              <a:t>1795-1798: levelezés, ásványok küldése</a:t>
            </a:r>
          </a:p>
          <a:p>
            <a:r>
              <a:rPr lang="hu-HU" dirty="0">
                <a:solidFill>
                  <a:schemeClr val="tx2"/>
                </a:solidFill>
              </a:rPr>
              <a:t>1798: A jénai Ásványtani Társaság első elnöke (utána: </a:t>
            </a:r>
            <a:r>
              <a:rPr lang="hu-HU" dirty="0" err="1">
                <a:solidFill>
                  <a:schemeClr val="tx2"/>
                </a:solidFill>
              </a:rPr>
              <a:t>Gallicin</a:t>
            </a:r>
            <a:r>
              <a:rPr lang="hu-HU" dirty="0">
                <a:solidFill>
                  <a:schemeClr val="tx2"/>
                </a:solidFill>
              </a:rPr>
              <a:t>, Goethe)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107505" y="764704"/>
            <a:ext cx="3240360" cy="5361459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7" name="Picture 7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764704"/>
            <a:ext cx="3168352" cy="3848108"/>
          </a:xfr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08112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tx2"/>
                </a:solidFill>
              </a:rPr>
              <a:t>Teleki Domokos bejegyzései vendégkönyvekbe</a:t>
            </a:r>
            <a:br>
              <a:rPr lang="hu-HU" sz="2800" dirty="0">
                <a:solidFill>
                  <a:schemeClr val="tx2"/>
                </a:solidFill>
              </a:rPr>
            </a:br>
            <a:r>
              <a:rPr lang="hu-HU" sz="2800" dirty="0">
                <a:solidFill>
                  <a:schemeClr val="tx2"/>
                </a:solidFill>
              </a:rPr>
              <a:t>(</a:t>
            </a:r>
            <a:r>
              <a:rPr lang="hu-HU" sz="2800" b="0" dirty="0">
                <a:solidFill>
                  <a:schemeClr val="tx2"/>
                </a:solidFill>
              </a:rPr>
              <a:t>Annett </a:t>
            </a:r>
            <a:r>
              <a:rPr lang="hu-HU" sz="2800" b="0" dirty="0" err="1">
                <a:solidFill>
                  <a:schemeClr val="tx2"/>
                </a:solidFill>
              </a:rPr>
              <a:t>Wulkow</a:t>
            </a:r>
            <a:r>
              <a:rPr lang="hu-HU" sz="2800" b="0" dirty="0">
                <a:solidFill>
                  <a:schemeClr val="tx2"/>
                </a:solidFill>
              </a:rPr>
              <a:t> 2023)</a:t>
            </a:r>
            <a:endParaRPr lang="hu-HU" sz="2800" b="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2808312"/>
          </a:xfrm>
        </p:spPr>
        <p:txBody>
          <a:bodyPr>
            <a:normAutofit lnSpcReduction="10000"/>
          </a:bodyPr>
          <a:lstStyle/>
          <a:p>
            <a:r>
              <a:rPr lang="hu-HU" sz="2800" b="1" dirty="0" err="1">
                <a:solidFill>
                  <a:schemeClr val="tx2"/>
                </a:solidFill>
              </a:rPr>
              <a:t>Karlsbad</a:t>
            </a:r>
            <a:r>
              <a:rPr lang="hu-HU" sz="2800" b="1" dirty="0">
                <a:solidFill>
                  <a:schemeClr val="tx2"/>
                </a:solidFill>
              </a:rPr>
              <a:t>:   </a:t>
            </a:r>
          </a:p>
          <a:p>
            <a:pPr marL="0" indent="0">
              <a:buNone/>
            </a:pPr>
            <a:r>
              <a:rPr lang="de-DE" sz="2800" b="0" i="0" u="none" strike="noStrike" baseline="0" dirty="0" err="1">
                <a:solidFill>
                  <a:schemeClr val="tx2"/>
                </a:solidFill>
              </a:rPr>
              <a:t>Teleki</a:t>
            </a:r>
            <a:r>
              <a:rPr lang="de-DE" sz="2800" b="0" i="0" u="none" strike="noStrike" baseline="0" dirty="0">
                <a:solidFill>
                  <a:schemeClr val="tx2"/>
                </a:solidFill>
              </a:rPr>
              <a:t> 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Domokos és</a:t>
            </a:r>
            <a:r>
              <a:rPr lang="de-DE" sz="2800" b="0" i="0" u="none" strike="noStrike" baseline="0" dirty="0">
                <a:solidFill>
                  <a:schemeClr val="tx2"/>
                </a:solidFill>
              </a:rPr>
              <a:t> Pataki 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S</a:t>
            </a:r>
            <a:r>
              <a:rPr lang="hu-HU" sz="2800" dirty="0">
                <a:solidFill>
                  <a:schemeClr val="tx2"/>
                </a:solidFill>
              </a:rPr>
              <a:t>á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muel,                                 1795. július</a:t>
            </a:r>
            <a:r>
              <a:rPr lang="de-DE" sz="2800" b="0" i="0" u="none" strike="noStrike" baseline="0" dirty="0">
                <a:solidFill>
                  <a:schemeClr val="tx2"/>
                </a:solidFill>
              </a:rPr>
              <a:t> 14. 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(</a:t>
            </a:r>
            <a:r>
              <a:rPr lang="de-DE" sz="2800" b="0" i="0" u="none" strike="noStrike" baseline="0" dirty="0">
                <a:solidFill>
                  <a:schemeClr val="tx2"/>
                </a:solidFill>
              </a:rPr>
              <a:t>Werner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 is július 17-től)</a:t>
            </a:r>
          </a:p>
          <a:p>
            <a:r>
              <a:rPr lang="hu-HU" sz="2800" b="1" dirty="0" err="1">
                <a:solidFill>
                  <a:schemeClr val="tx2"/>
                </a:solidFill>
              </a:rPr>
              <a:t>Freiberg</a:t>
            </a:r>
            <a:r>
              <a:rPr lang="hu-HU" sz="2800" b="1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hu-HU" sz="2800" b="0" i="0" u="none" strike="noStrike" baseline="0" dirty="0">
                <a:solidFill>
                  <a:schemeClr val="tx2"/>
                </a:solidFill>
              </a:rPr>
              <a:t>Gróf </a:t>
            </a:r>
            <a:r>
              <a:rPr lang="de-DE" sz="2800" b="0" i="0" u="none" strike="noStrike" baseline="0" dirty="0" err="1">
                <a:solidFill>
                  <a:schemeClr val="tx2"/>
                </a:solidFill>
              </a:rPr>
              <a:t>Teleki</a:t>
            </a:r>
            <a:r>
              <a:rPr lang="de-DE" sz="2800" b="0" i="0" u="none" strike="noStrike" baseline="0" dirty="0">
                <a:solidFill>
                  <a:schemeClr val="tx2"/>
                </a:solidFill>
              </a:rPr>
              <a:t> 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Domokos Magyarországból, </a:t>
            </a:r>
            <a:r>
              <a:rPr lang="hu-HU" sz="2800" b="0" i="0" u="none" strike="noStrike" baseline="0" dirty="0" err="1">
                <a:solidFill>
                  <a:schemeClr val="tx2"/>
                </a:solidFill>
              </a:rPr>
              <a:t>Péchy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 százados és</a:t>
            </a:r>
            <a:r>
              <a:rPr lang="de-DE" sz="2800" b="0" i="0" u="none" strike="noStrike" baseline="0" dirty="0">
                <a:solidFill>
                  <a:schemeClr val="tx2"/>
                </a:solidFill>
              </a:rPr>
              <a:t> Pataki 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S</a:t>
            </a:r>
            <a:r>
              <a:rPr lang="hu-HU" sz="2800" dirty="0">
                <a:solidFill>
                  <a:schemeClr val="tx2"/>
                </a:solidFill>
              </a:rPr>
              <a:t>á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muel orvos.    				     1795. </a:t>
            </a:r>
            <a:r>
              <a:rPr lang="hu-HU" sz="2800" dirty="0">
                <a:solidFill>
                  <a:schemeClr val="tx2"/>
                </a:solidFill>
              </a:rPr>
              <a:t>ősz</a:t>
            </a:r>
            <a:r>
              <a:rPr lang="de-DE" sz="2800" b="0" i="0" u="none" strike="noStrike" baseline="0" dirty="0">
                <a:solidFill>
                  <a:schemeClr val="tx2"/>
                </a:solidFill>
              </a:rPr>
              <a:t>.</a:t>
            </a:r>
            <a:r>
              <a:rPr lang="hu-HU" sz="2800" b="0" i="0" u="none" strike="noStrike" baseline="0" dirty="0">
                <a:solidFill>
                  <a:schemeClr val="tx2"/>
                </a:solidFill>
              </a:rPr>
              <a:t> 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107505" y="5373216"/>
            <a:ext cx="3240360" cy="136815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78C96188-43C6-BA81-819D-10402D567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40" y="4293096"/>
            <a:ext cx="7584119" cy="244827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472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256584" cy="6552728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hu-HU" sz="2800" b="1" dirty="0" err="1">
                <a:solidFill>
                  <a:schemeClr val="tx2"/>
                </a:solidFill>
              </a:rPr>
              <a:t>Batsch</a:t>
            </a:r>
            <a:r>
              <a:rPr lang="hu-HU" sz="2800" b="1" dirty="0">
                <a:solidFill>
                  <a:schemeClr val="tx2"/>
                </a:solidFill>
              </a:rPr>
              <a:t> professzor jénai működése</a:t>
            </a:r>
            <a:br>
              <a:rPr lang="hu-HU" sz="2800" b="1" dirty="0">
                <a:solidFill>
                  <a:schemeClr val="tx2"/>
                </a:solidFill>
              </a:rPr>
            </a:br>
            <a:br>
              <a:rPr lang="hu-HU" sz="22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August Johann Georg Karl </a:t>
            </a:r>
            <a:r>
              <a:rPr lang="hu-HU" sz="2400" b="1" dirty="0" err="1">
                <a:solidFill>
                  <a:schemeClr val="tx2"/>
                </a:solidFill>
              </a:rPr>
              <a:t>Batsch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dirty="0">
                <a:solidFill>
                  <a:schemeClr val="tx2"/>
                </a:solidFill>
              </a:rPr>
              <a:t>(1761–1802) botanikus, a természetrajz professzora, 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Goethe botanikai „tanácsadója”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Egyetemi tankönyvei: 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Gomba-tan, növénytan, állat- és ásványtan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000" dirty="0">
                <a:solidFill>
                  <a:schemeClr val="tx2"/>
                </a:solidFill>
                <a:latin typeface="+mn-lt"/>
              </a:rPr>
              <a:t>1788, 1789: </a:t>
            </a:r>
            <a:r>
              <a:rPr lang="de-DE" sz="2000" i="1" dirty="0">
                <a:solidFill>
                  <a:schemeClr val="tx2"/>
                </a:solidFill>
                <a:latin typeface="+mn-lt"/>
              </a:rPr>
              <a:t>Versuch einer Anleitung, zur </a:t>
            </a:r>
            <a:r>
              <a:rPr lang="de-DE" sz="2000" i="1" dirty="0" err="1">
                <a:solidFill>
                  <a:schemeClr val="tx2"/>
                </a:solidFill>
                <a:latin typeface="+mn-lt"/>
              </a:rPr>
              <a:t>Kenntniß</a:t>
            </a:r>
            <a:r>
              <a:rPr lang="de-DE" sz="2000" i="1" dirty="0">
                <a:solidFill>
                  <a:schemeClr val="tx2"/>
                </a:solidFill>
                <a:latin typeface="+mn-lt"/>
              </a:rPr>
              <a:t> und Geschichte der </a:t>
            </a:r>
            <a:r>
              <a:rPr lang="de-DE" sz="2000" b="1" i="1" dirty="0" err="1">
                <a:solidFill>
                  <a:schemeClr val="tx2"/>
                </a:solidFill>
                <a:latin typeface="+mn-lt"/>
              </a:rPr>
              <a:t>Thiere</a:t>
            </a:r>
            <a:r>
              <a:rPr lang="de-DE" sz="2000" b="1" i="1" dirty="0">
                <a:solidFill>
                  <a:schemeClr val="tx2"/>
                </a:solidFill>
                <a:latin typeface="+mn-lt"/>
              </a:rPr>
              <a:t> und Mineralien</a:t>
            </a:r>
            <a:r>
              <a:rPr lang="de-DE" sz="2000" i="1" dirty="0">
                <a:solidFill>
                  <a:schemeClr val="tx2"/>
                </a:solidFill>
                <a:latin typeface="+mn-lt"/>
              </a:rPr>
              <a:t>, für akademische Vorlesungen entworfen, und mit den </a:t>
            </a:r>
            <a:r>
              <a:rPr lang="de-DE" sz="2000" i="1" dirty="0" err="1">
                <a:solidFill>
                  <a:schemeClr val="tx2"/>
                </a:solidFill>
                <a:latin typeface="+mn-lt"/>
              </a:rPr>
              <a:t>nöthigsten</a:t>
            </a:r>
            <a:r>
              <a:rPr lang="de-DE" sz="2000" i="1" dirty="0">
                <a:solidFill>
                  <a:schemeClr val="tx2"/>
                </a:solidFill>
                <a:latin typeface="+mn-lt"/>
              </a:rPr>
              <a:t> Abbildungen versehen</a:t>
            </a:r>
            <a:r>
              <a:rPr lang="hu-HU" sz="2000" i="1" dirty="0">
                <a:solidFill>
                  <a:schemeClr val="tx2"/>
                </a:solidFill>
                <a:latin typeface="+mn-lt"/>
              </a:rPr>
              <a:t> I., II.</a:t>
            </a:r>
            <a:r>
              <a:rPr lang="de-DE" sz="2000" i="1" dirty="0">
                <a:solidFill>
                  <a:schemeClr val="tx2"/>
                </a:solidFill>
                <a:latin typeface="+mn-lt"/>
              </a:rPr>
              <a:t> 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1793: </a:t>
            </a:r>
            <a:r>
              <a:rPr lang="hu-HU" sz="2400" b="1" dirty="0">
                <a:solidFill>
                  <a:schemeClr val="tx2"/>
                </a:solidFill>
              </a:rPr>
              <a:t>Természetvizsgáló Társaság </a:t>
            </a:r>
            <a:r>
              <a:rPr lang="hu-HU" sz="2400" dirty="0">
                <a:solidFill>
                  <a:schemeClr val="tx2"/>
                </a:solidFill>
              </a:rPr>
              <a:t>(</a:t>
            </a:r>
            <a:r>
              <a:rPr lang="de-DE" sz="2400" dirty="0">
                <a:solidFill>
                  <a:schemeClr val="tx2"/>
                </a:solidFill>
              </a:rPr>
              <a:t>Naturforschende Gesellschaft</a:t>
            </a:r>
            <a:r>
              <a:rPr lang="hu-HU" sz="2400" dirty="0">
                <a:solidFill>
                  <a:schemeClr val="tx2"/>
                </a:solidFill>
              </a:rPr>
              <a:t>)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1794: </a:t>
            </a:r>
            <a:r>
              <a:rPr lang="hu-HU" sz="2400" b="1" dirty="0">
                <a:solidFill>
                  <a:schemeClr val="tx2"/>
                </a:solidFill>
              </a:rPr>
              <a:t>Botanikus kert </a:t>
            </a:r>
            <a:r>
              <a:rPr lang="hu-HU" sz="2400" dirty="0">
                <a:solidFill>
                  <a:schemeClr val="tx2"/>
                </a:solidFill>
              </a:rPr>
              <a:t>igazgatója. „</a:t>
            </a:r>
            <a:r>
              <a:rPr lang="hu-HU" sz="2400" dirty="0" err="1">
                <a:solidFill>
                  <a:schemeClr val="tx2"/>
                </a:solidFill>
              </a:rPr>
              <a:t>Termé-szetes</a:t>
            </a:r>
            <a:r>
              <a:rPr lang="hu-HU" sz="2400" dirty="0">
                <a:solidFill>
                  <a:schemeClr val="tx2"/>
                </a:solidFill>
              </a:rPr>
              <a:t> rendszer” (Linnével szemben).</a:t>
            </a:r>
          </a:p>
        </p:txBody>
      </p:sp>
      <p:pic>
        <p:nvPicPr>
          <p:cNvPr id="9" name="Tartalom helye 8" descr="DSC08783_LR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33007" y="3972520"/>
            <a:ext cx="3503489" cy="2336800"/>
          </a:xfrm>
          <a:ln w="19050">
            <a:solidFill>
              <a:schemeClr val="tx1"/>
            </a:solidFill>
          </a:ln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12CF5A6-4669-D1C5-CEDD-FBFBD823FF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340056" cy="2952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448272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hu-HU" sz="3200" b="1" dirty="0" err="1">
                <a:solidFill>
                  <a:schemeClr val="tx2"/>
                </a:solidFill>
              </a:rPr>
              <a:t>Batsch</a:t>
            </a:r>
            <a:r>
              <a:rPr lang="hu-HU" sz="3200" b="1" dirty="0">
                <a:solidFill>
                  <a:schemeClr val="tx2"/>
                </a:solidFill>
              </a:rPr>
              <a:t> professzor levelei a marosvásárhelyi Teleki Tékában</a:t>
            </a:r>
            <a:br>
              <a:rPr lang="hu-HU" sz="32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Jena, 1975. november 16. </a:t>
            </a:r>
            <a:r>
              <a:rPr lang="hu-HU" sz="2400" dirty="0">
                <a:solidFill>
                  <a:schemeClr val="tx2"/>
                </a:solidFill>
              </a:rPr>
              <a:t>(levél és diploma)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	(Eddig ismeretlen, Lázok Klára osztályvezető szívessége)</a:t>
            </a:r>
            <a:br>
              <a:rPr lang="hu-HU" sz="2400" dirty="0"/>
            </a:br>
            <a:r>
              <a:rPr lang="hu-HU" sz="2400" b="1" dirty="0">
                <a:solidFill>
                  <a:schemeClr val="tx2"/>
                </a:solidFill>
              </a:rPr>
              <a:t>Jena, 1796. március 24. </a:t>
            </a:r>
            <a:r>
              <a:rPr lang="hu-HU" sz="2400" dirty="0">
                <a:solidFill>
                  <a:schemeClr val="tx2"/>
                </a:solidFill>
              </a:rPr>
              <a:t>és </a:t>
            </a:r>
            <a:r>
              <a:rPr lang="hu-HU" sz="2400" b="1" dirty="0">
                <a:solidFill>
                  <a:schemeClr val="tx2"/>
                </a:solidFill>
              </a:rPr>
              <a:t>Jena, 1796. augusztus 6.</a:t>
            </a:r>
            <a:br>
              <a:rPr lang="hu-HU" sz="2400" b="1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	(Ismertette: Viczián 2010, 2013, </a:t>
            </a:r>
            <a:r>
              <a:rPr lang="hu-HU" sz="2400" dirty="0" err="1">
                <a:solidFill>
                  <a:schemeClr val="tx2"/>
                </a:solidFill>
              </a:rPr>
              <a:t>Deé</a:t>
            </a:r>
            <a:r>
              <a:rPr lang="hu-HU" sz="2400" dirty="0">
                <a:solidFill>
                  <a:schemeClr val="tx2"/>
                </a:solidFill>
              </a:rPr>
              <a:t> Nagy Anikó segítségével)</a:t>
            </a:r>
            <a:endParaRPr lang="hu-HU" sz="2400" dirty="0"/>
          </a:p>
        </p:txBody>
      </p:sp>
      <p:pic>
        <p:nvPicPr>
          <p:cNvPr id="8" name="Picture 3" descr="TelekiTé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3772516" cy="2376264"/>
          </a:xfrm>
          <a:noFill/>
          <a:ln w="19050">
            <a:solidFill>
              <a:schemeClr val="tx2"/>
            </a:solidFill>
          </a:ln>
        </p:spPr>
      </p:pic>
      <p:pic>
        <p:nvPicPr>
          <p:cNvPr id="20" name="Tartalom helye 19" descr="Tq1236 b5_34jav Batsch aláírás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717159"/>
            <a:ext cx="4968208" cy="4018905"/>
          </a:xfrm>
          <a:ln w="19050">
            <a:solidFill>
              <a:schemeClr val="tx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l"/>
            <a:r>
              <a:rPr lang="hu-HU" sz="3200" b="1" dirty="0" err="1">
                <a:solidFill>
                  <a:schemeClr val="tx2"/>
                </a:solidFill>
              </a:rPr>
              <a:t>Batsch</a:t>
            </a:r>
            <a:r>
              <a:rPr lang="hu-HU" sz="3200" b="1" dirty="0">
                <a:solidFill>
                  <a:schemeClr val="tx2"/>
                </a:solidFill>
              </a:rPr>
              <a:t> professzor levele, Jena, 1975. november 16.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hu-HU" sz="2000" dirty="0"/>
              <a:t>Méltóságos,</a:t>
            </a:r>
          </a:p>
          <a:p>
            <a:pPr>
              <a:buNone/>
            </a:pPr>
            <a:r>
              <a:rPr lang="hu-HU" sz="2000" dirty="0"/>
              <a:t>igen tiszteletreméltó Gróf úr,</a:t>
            </a:r>
          </a:p>
          <a:p>
            <a:pPr algn="just">
              <a:buNone/>
            </a:pPr>
            <a:r>
              <a:rPr lang="hu-HU" sz="2000" dirty="0"/>
              <a:t>Engedje meg Méltóságod, hogy a </a:t>
            </a:r>
            <a:r>
              <a:rPr lang="hu-HU" sz="2000" b="1" dirty="0"/>
              <a:t>Természetvizsgáló Társaság itt mellékelt okleveléhez, </a:t>
            </a:r>
            <a:r>
              <a:rPr lang="hu-HU" sz="2000" dirty="0"/>
              <a:t>melyet jóindulatúan elfogadni méltóztatik, még néhány kísérő sort fűzzek; és Méltóságodnak még egyszer kifejezzem tiszteletteljes </a:t>
            </a:r>
            <a:r>
              <a:rPr lang="hu-HU" sz="2000" b="1" dirty="0"/>
              <a:t>köszönetemet azokért a kellemes órákért, </a:t>
            </a:r>
            <a:r>
              <a:rPr lang="hu-HU" sz="2000" dirty="0"/>
              <a:t>amikor volt szerencsém Méltóságodnak nálam szolgálatára lenni, és amikor éppúgy örülhettem </a:t>
            </a:r>
            <a:r>
              <a:rPr lang="hu-HU" sz="2000" b="1" dirty="0"/>
              <a:t>jellemének, mint természetszeretetének. </a:t>
            </a:r>
            <a:r>
              <a:rPr lang="hu-HU" sz="2000" dirty="0"/>
              <a:t>Bocsássa meg Méltóságod talán túl szókimondó bizalmamat, amikor kívánságomat fejeztem ki, hogy az </a:t>
            </a:r>
            <a:r>
              <a:rPr lang="hu-HU" sz="2000" b="1" dirty="0"/>
              <a:t>intézményünk pártfogói és támogatói </a:t>
            </a:r>
            <a:r>
              <a:rPr lang="hu-HU" sz="2000" dirty="0"/>
              <a:t>között szeretném látni. Remélhettem, hogy Méltóságod éppúgy meg van győződve ennek jó szándékairól, mint </a:t>
            </a:r>
            <a:r>
              <a:rPr lang="hu-HU" sz="2000" b="1" dirty="0"/>
              <a:t>a jövőben várható elismertségéről és nagyságáról.</a:t>
            </a:r>
            <a:r>
              <a:rPr lang="hu-HU" sz="2000" dirty="0"/>
              <a:t> Bocsássa meg, legtiszteletreméltóbb Gróf uram, ha ez a bizalom abból az igaz kívánságból eredt, hogy emlékezetéhez közelebb kerüljek, és egyszersmind kifejezzem legbensőbb tiszteletemet, amellyel szüntelenül maradok</a:t>
            </a:r>
          </a:p>
          <a:p>
            <a:pPr algn="just">
              <a:buNone/>
            </a:pPr>
            <a:r>
              <a:rPr lang="hu-HU" sz="2000" dirty="0"/>
              <a:t>								Méltóságodnak</a:t>
            </a:r>
          </a:p>
          <a:p>
            <a:pPr algn="just">
              <a:buNone/>
            </a:pPr>
            <a:r>
              <a:rPr lang="hu-HU" sz="2000" dirty="0"/>
              <a:t>								alázatos szolgája,</a:t>
            </a:r>
          </a:p>
          <a:p>
            <a:pPr algn="just">
              <a:buNone/>
            </a:pPr>
            <a:r>
              <a:rPr lang="hu-HU" sz="2000" cap="small" dirty="0"/>
              <a:t>								</a:t>
            </a:r>
            <a:r>
              <a:rPr lang="hu-HU" sz="2000" dirty="0" err="1"/>
              <a:t>Batsch</a:t>
            </a:r>
            <a:r>
              <a:rPr lang="hu-HU" sz="20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hu-HU" sz="3200" b="1" dirty="0">
                <a:solidFill>
                  <a:schemeClr val="tx2"/>
                </a:solidFill>
              </a:rPr>
              <a:t>Oklevél a tiszteleti tagságról, Jena, 1795. október 20.</a:t>
            </a:r>
          </a:p>
        </p:txBody>
      </p:sp>
      <p:pic>
        <p:nvPicPr>
          <p:cNvPr id="4" name="Tartalom helye 16" descr="Tq1236 b5_34javoklevé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6177" y="980728"/>
            <a:ext cx="7728149" cy="5760640"/>
          </a:xfr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hu-HU" sz="3200" b="1" dirty="0">
                <a:solidFill>
                  <a:schemeClr val="tx2"/>
                </a:solidFill>
              </a:rPr>
              <a:t>Oklevél a tiszteleti tagságról, Jena, 1795. október 20.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  <a:ln w="19050">
            <a:solidFill>
              <a:schemeClr val="tx2"/>
            </a:solidFill>
          </a:ln>
        </p:spPr>
        <p:txBody>
          <a:bodyPr/>
          <a:lstStyle/>
          <a:p>
            <a:pPr algn="just">
              <a:buNone/>
            </a:pPr>
            <a:r>
              <a:rPr lang="hu-HU" dirty="0"/>
              <a:t>A jénai </a:t>
            </a:r>
            <a:r>
              <a:rPr lang="hu-HU" b="1" dirty="0"/>
              <a:t>Természetvizsgáló Társaságnak </a:t>
            </a:r>
            <a:r>
              <a:rPr lang="hu-HU" dirty="0"/>
              <a:t>van szerencséje átadni </a:t>
            </a:r>
            <a:r>
              <a:rPr lang="hu-HU" b="1" cap="small" dirty="0"/>
              <a:t>Teleki</a:t>
            </a:r>
            <a:r>
              <a:rPr lang="hu-HU" dirty="0"/>
              <a:t> gróf úrnak a </a:t>
            </a:r>
            <a:r>
              <a:rPr lang="hu-HU" b="1" dirty="0"/>
              <a:t>tiszteleti tagságról </a:t>
            </a:r>
            <a:r>
              <a:rPr lang="hu-HU" dirty="0"/>
              <a:t>szóló oklevelet, tiszteletteljesen bízva szándékában, hogy </a:t>
            </a:r>
            <a:r>
              <a:rPr lang="hu-HU" b="1" dirty="0"/>
              <a:t>mindent támogatni fog, ami a tudomány javát szolgálja. </a:t>
            </a:r>
            <a:r>
              <a:rPr lang="hu-HU" dirty="0"/>
              <a:t>Eközben reméli, hogy teljesül a jó céljai legjavát óhajtó, és egy ilyen választás esetén aligha csalódó vágyakozása, hogy a </a:t>
            </a:r>
            <a:r>
              <a:rPr lang="hu-HU" b="1" dirty="0"/>
              <a:t>jóság</a:t>
            </a:r>
            <a:r>
              <a:rPr lang="hu-HU" dirty="0"/>
              <a:t>, amellyel ezt az odaadást Méltóságod elfogadja, legalább kis részben feleljen meg annak az </a:t>
            </a:r>
            <a:r>
              <a:rPr lang="hu-HU" b="1" dirty="0"/>
              <a:t>őszinte örömnek</a:t>
            </a:r>
            <a:r>
              <a:rPr lang="hu-HU" dirty="0"/>
              <a:t>, amellyel a társaság ennek az odaadásának a kifejezéséről határozott.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1225</Words>
  <Application>Microsoft Office PowerPoint</Application>
  <PresentationFormat>Diavetítés a képernyőre (4:3 oldalarány)</PresentationFormat>
  <Paragraphs>62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Office-téma</vt:lpstr>
      <vt:lpstr>Teleki Domokos  és a jénai  Természetvizsgáló Társaság</vt:lpstr>
      <vt:lpstr>Előző előadás</vt:lpstr>
      <vt:lpstr>Teleki Domokos és a jénai Ásványtani Társaság</vt:lpstr>
      <vt:lpstr>Teleki Domokos bejegyzései vendégkönyvekbe (Annett Wulkow 2023)</vt:lpstr>
      <vt:lpstr>Batsch professzor jénai működése  August Johann Georg Karl Batsch (1761–1802) botanikus, a természetrajz professzora,  Goethe botanikai „tanácsadója” Egyetemi tankönyvei:  Gomba-tan, növénytan, állat- és ásványtan 1788, 1789: Versuch einer Anleitung, zur Kenntniß und Geschichte der Thiere und Mineralien, für akademische Vorlesungen entworfen, und mit den nöthigsten Abbildungen versehen I., II.  1793: Természetvizsgáló Társaság (Naturforschende Gesellschaft) 1794: Botanikus kert igazgatója. „Termé-szetes rendszer” (Linnével szemben).</vt:lpstr>
      <vt:lpstr>Batsch professzor levelei a marosvásárhelyi Teleki Tékában Jena, 1975. november 16. (levél és diploma)  (Eddig ismeretlen, Lázok Klára osztályvezető szívessége) Jena, 1796. március 24. és Jena, 1796. augusztus 6.  (Ismertette: Viczián 2010, 2013, Deé Nagy Anikó segítségével)</vt:lpstr>
      <vt:lpstr>Batsch professzor levele, Jena, 1975. november 16.</vt:lpstr>
      <vt:lpstr>Oklevél a tiszteleti tagságról, Jena, 1795. október 20.</vt:lpstr>
      <vt:lpstr>Oklevél a tiszteleti tagságról, Jena, 1795. október 20.</vt:lpstr>
      <vt:lpstr>Batsch professzor levele, Jena, 1796. március 24.</vt:lpstr>
      <vt:lpstr>Ki vitte az ásványokat Telekitől Coburgba?</vt:lpstr>
      <vt:lpstr> A levél egyéb szereplői</vt:lpstr>
      <vt:lpstr>Batsch professzor levele, Jena, 1796. augusztus 6.</vt:lpstr>
      <vt:lpstr>Összefoglalás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Teleki Domokos és a jénai Természetvizsgáló Társaság</dc:title>
  <dc:creator>User</dc:creator>
  <cp:lastModifiedBy>lenovo</cp:lastModifiedBy>
  <cp:revision>73</cp:revision>
  <dcterms:created xsi:type="dcterms:W3CDTF">2014-10-18T09:57:52Z</dcterms:created>
  <dcterms:modified xsi:type="dcterms:W3CDTF">2023-06-28T19:40:09Z</dcterms:modified>
</cp:coreProperties>
</file>