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D415C-089D-4265-9638-C117CD6B211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248658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415C-089D-4265-9638-C117CD6B211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335627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415C-089D-4265-9638-C117CD6B211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38909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415C-089D-4265-9638-C117CD6B211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191441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D415C-089D-4265-9638-C117CD6B211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36678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D415C-089D-4265-9638-C117CD6B211A}"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259670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D415C-089D-4265-9638-C117CD6B211A}" type="datetimeFigureOut">
              <a:rPr lang="en-US" smtClean="0"/>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75305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D415C-089D-4265-9638-C117CD6B211A}" type="datetimeFigureOut">
              <a:rPr lang="en-US" smtClean="0"/>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11669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D415C-089D-4265-9638-C117CD6B211A}" type="datetimeFigureOut">
              <a:rPr lang="en-US" smtClean="0"/>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366038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D415C-089D-4265-9638-C117CD6B211A}"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423717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D415C-089D-4265-9638-C117CD6B211A}"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AB8B2-24B3-4B18-9E9C-845BBCE1B5F6}" type="slidenum">
              <a:rPr lang="en-US" smtClean="0"/>
              <a:t>‹#›</a:t>
            </a:fld>
            <a:endParaRPr lang="en-US"/>
          </a:p>
        </p:txBody>
      </p:sp>
    </p:spTree>
    <p:extLst>
      <p:ext uri="{BB962C8B-B14F-4D97-AF65-F5344CB8AC3E}">
        <p14:creationId xmlns:p14="http://schemas.microsoft.com/office/powerpoint/2010/main" val="417567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D415C-089D-4265-9638-C117CD6B211A}" type="datetimeFigureOut">
              <a:rPr lang="en-US" smtClean="0"/>
              <a:t>6/26/2023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AB8B2-24B3-4B18-9E9C-845BBCE1B5F6}" type="slidenum">
              <a:rPr lang="en-US" smtClean="0"/>
              <a:t>‹#›</a:t>
            </a:fld>
            <a:endParaRPr lang="en-US"/>
          </a:p>
        </p:txBody>
      </p:sp>
    </p:spTree>
    <p:extLst>
      <p:ext uri="{BB962C8B-B14F-4D97-AF65-F5344CB8AC3E}">
        <p14:creationId xmlns:p14="http://schemas.microsoft.com/office/powerpoint/2010/main" val="64999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ideakonyvter.ro/30_pro-print-konyvkiado"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roprintkiado.ro/index.php?a=105"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www.proprintkiado.ro/index.php?categ=1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dirty="0"/>
              <a:t>A Bolyaiak, </a:t>
            </a:r>
            <a:r>
              <a:rPr lang="hu-HU" dirty="0" err="1"/>
              <a:t>Mentovich</a:t>
            </a:r>
            <a:r>
              <a:rPr lang="hu-HU" dirty="0"/>
              <a:t> Ferenc, Arany János és az Aporok </a:t>
            </a:r>
            <a:endParaRPr lang="en-US" dirty="0"/>
          </a:p>
        </p:txBody>
      </p:sp>
      <p:sp>
        <p:nvSpPr>
          <p:cNvPr id="3" name="Subtitle 2"/>
          <p:cNvSpPr>
            <a:spLocks noGrp="1"/>
          </p:cNvSpPr>
          <p:nvPr>
            <p:ph type="subTitle" idx="1"/>
          </p:nvPr>
        </p:nvSpPr>
        <p:spPr>
          <a:xfrm>
            <a:off x="1524000" y="3810000"/>
            <a:ext cx="6400800" cy="1752600"/>
          </a:xfrm>
        </p:spPr>
        <p:txBody>
          <a:bodyPr>
            <a:normAutofit fontScale="70000" lnSpcReduction="20000"/>
          </a:bodyPr>
          <a:lstStyle/>
          <a:p>
            <a:r>
              <a:rPr lang="en-US" dirty="0" smtClean="0"/>
              <a:t>OLÁH-GÁL </a:t>
            </a:r>
            <a:r>
              <a:rPr lang="en-US" dirty="0" err="1" smtClean="0"/>
              <a:t>Róbert</a:t>
            </a:r>
            <a:r>
              <a:rPr lang="en-US" dirty="0" smtClean="0"/>
              <a:t> </a:t>
            </a:r>
            <a:r>
              <a:rPr lang="en-US" dirty="0" smtClean="0"/>
              <a:t>PhD</a:t>
            </a:r>
            <a:endParaRPr lang="en-US" dirty="0" smtClean="0"/>
          </a:p>
          <a:p>
            <a:endParaRPr lang="en-US" dirty="0" smtClean="0"/>
          </a:p>
          <a:p>
            <a:r>
              <a:rPr lang="en-US" dirty="0" err="1" smtClean="0"/>
              <a:t>Sapientia</a:t>
            </a:r>
            <a:r>
              <a:rPr lang="en-US" dirty="0" smtClean="0"/>
              <a:t> EMTE, </a:t>
            </a:r>
            <a:r>
              <a:rPr lang="en-US" dirty="0" err="1" smtClean="0"/>
              <a:t>Csíkszeredai</a:t>
            </a:r>
            <a:r>
              <a:rPr lang="en-US" dirty="0" smtClean="0"/>
              <a:t> </a:t>
            </a:r>
            <a:r>
              <a:rPr lang="en-US" dirty="0" err="1" smtClean="0"/>
              <a:t>Kar</a:t>
            </a:r>
            <a:r>
              <a:rPr lang="en-US" dirty="0" smtClean="0"/>
              <a:t>, </a:t>
            </a:r>
            <a:r>
              <a:rPr lang="en-US" dirty="0" err="1" smtClean="0"/>
              <a:t>Gazdaságtudományi</a:t>
            </a:r>
            <a:r>
              <a:rPr lang="en-US" dirty="0" smtClean="0"/>
              <a:t> </a:t>
            </a:r>
            <a:r>
              <a:rPr lang="en-US" dirty="0" err="1" smtClean="0"/>
              <a:t>Tanszék</a:t>
            </a:r>
            <a:endParaRPr lang="en-US" dirty="0" smtClean="0"/>
          </a:p>
          <a:p>
            <a:r>
              <a:rPr lang="en-US" dirty="0" smtClean="0"/>
              <a:t>olahgalrobert@uni.sapientia.ro</a:t>
            </a:r>
          </a:p>
          <a:p>
            <a:endParaRPr lang="en-US" dirty="0"/>
          </a:p>
        </p:txBody>
      </p:sp>
    </p:spTree>
    <p:extLst>
      <p:ext uri="{BB962C8B-B14F-4D97-AF65-F5344CB8AC3E}">
        <p14:creationId xmlns:p14="http://schemas.microsoft.com/office/powerpoint/2010/main" val="225762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7" descr="Charivari.bmp"/>
          <p:cNvPicPr/>
          <p:nvPr/>
        </p:nvPicPr>
        <p:blipFill>
          <a:blip r:embed="rId2" cstate="print"/>
          <a:stretch>
            <a:fillRect/>
          </a:stretch>
        </p:blipFill>
        <p:spPr>
          <a:xfrm>
            <a:off x="76200" y="137886"/>
            <a:ext cx="3447732" cy="4619307"/>
          </a:xfrm>
          <a:prstGeom prst="rect">
            <a:avLst/>
          </a:prstGeom>
        </p:spPr>
      </p:pic>
      <p:sp>
        <p:nvSpPr>
          <p:cNvPr id="4" name="TextBox 3"/>
          <p:cNvSpPr txBox="1"/>
          <p:nvPr/>
        </p:nvSpPr>
        <p:spPr>
          <a:xfrm>
            <a:off x="3810000" y="221343"/>
            <a:ext cx="5029200" cy="5909310"/>
          </a:xfrm>
          <a:prstGeom prst="rect">
            <a:avLst/>
          </a:prstGeom>
          <a:noFill/>
        </p:spPr>
        <p:txBody>
          <a:bodyPr wrap="square" rtlCol="0">
            <a:spAutoFit/>
          </a:bodyPr>
          <a:lstStyle/>
          <a:p>
            <a:r>
              <a:rPr lang="hu-HU" b="1" dirty="0" err="1"/>
              <a:t>Charivari</a:t>
            </a:r>
            <a:r>
              <a:rPr lang="hu-HU" b="1" dirty="0"/>
              <a:t> (olvasd </a:t>
            </a:r>
            <a:r>
              <a:rPr lang="hu-HU" b="1" dirty="0" err="1"/>
              <a:t>Sárivári</a:t>
            </a:r>
            <a:r>
              <a:rPr lang="hu-HU" b="1" dirty="0"/>
              <a:t>)</a:t>
            </a:r>
            <a:endParaRPr lang="en-US" b="1" dirty="0"/>
          </a:p>
          <a:p>
            <a:r>
              <a:rPr lang="hu-HU" dirty="0"/>
              <a:t>Arany János és </a:t>
            </a:r>
            <a:r>
              <a:rPr lang="hu-HU" dirty="0" err="1"/>
              <a:t>Mentovich</a:t>
            </a:r>
            <a:r>
              <a:rPr lang="hu-HU" dirty="0"/>
              <a:t> barátságának egyik legkedvesebb fejezete az egymás ugratására rajzolt vicclap volt. Erről elsőként Benkó Imre számolt be </a:t>
            </a:r>
            <a:r>
              <a:rPr lang="hu-HU" i="1" dirty="0"/>
              <a:t>Arany János Nagykőrösön</a:t>
            </a:r>
            <a:r>
              <a:rPr lang="hu-HU" dirty="0"/>
              <a:t> című művében, majd ezt a részletes beszámolót Nagy Endre, a marosvásárhelyi református kollégium hajdani igazgatója Benkótól idézi:</a:t>
            </a:r>
            <a:endParaRPr lang="en-US" dirty="0"/>
          </a:p>
          <a:p>
            <a:r>
              <a:rPr lang="hu-HU" dirty="0"/>
              <a:t>»</a:t>
            </a:r>
            <a:r>
              <a:rPr lang="hu-HU" dirty="0" err="1"/>
              <a:t>Mentovich</a:t>
            </a:r>
            <a:r>
              <a:rPr lang="hu-HU" dirty="0"/>
              <a:t> a napi eseményekről élclapot rajzolt és írt „</a:t>
            </a:r>
            <a:r>
              <a:rPr lang="hu-HU" dirty="0" err="1"/>
              <a:t>Charivari</a:t>
            </a:r>
            <a:r>
              <a:rPr lang="hu-HU" dirty="0"/>
              <a:t>” címmel. Arany ezzel szemben „Contra </a:t>
            </a:r>
            <a:r>
              <a:rPr lang="hu-HU" dirty="0" err="1"/>
              <a:t>Charivarit</a:t>
            </a:r>
            <a:r>
              <a:rPr lang="hu-HU" dirty="0"/>
              <a:t>” szerkesztett, melynek minden száma </a:t>
            </a:r>
            <a:r>
              <a:rPr lang="hu-HU" dirty="0" err="1"/>
              <a:t>Mentovichot</a:t>
            </a:r>
            <a:r>
              <a:rPr lang="hu-HU" dirty="0"/>
              <a:t> ábrázolta.</a:t>
            </a:r>
            <a:endParaRPr lang="en-US" dirty="0"/>
          </a:p>
          <a:p>
            <a:r>
              <a:rPr lang="hu-HU" dirty="0"/>
              <a:t>A </a:t>
            </a:r>
            <a:r>
              <a:rPr lang="hu-HU" dirty="0" err="1"/>
              <a:t>Charivari</a:t>
            </a:r>
            <a:r>
              <a:rPr lang="hu-HU" dirty="0"/>
              <a:t> első száma Szilágyit ábrázolja, amint egy fürdőkádban ül, „Székely (Szilágyi neve magok között) meg nem erősíttetvén a kormány által, vasas fürdőben erősíti magát” aláírással. A második szám egy orgonát ábrázol, ahol a sípokat gyermek- és macskafejek helyettesítik, középen pedig Nagy József orgonista feje van s aláírva: „Indítvány, miképp lehetne a kőrösi orgonánál az ércsípokat ideiglenesen pótolni.” </a:t>
            </a:r>
            <a:endParaRPr lang="en-US" dirty="0"/>
          </a:p>
        </p:txBody>
      </p:sp>
    </p:spTree>
    <p:extLst>
      <p:ext uri="{BB962C8B-B14F-4D97-AF65-F5344CB8AC3E}">
        <p14:creationId xmlns:p14="http://schemas.microsoft.com/office/powerpoint/2010/main" val="408441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any János és erdélyi barát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8" y="754743"/>
            <a:ext cx="3467100" cy="3467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0871" y="4258129"/>
            <a:ext cx="3352800" cy="2308324"/>
          </a:xfrm>
          <a:prstGeom prst="rect">
            <a:avLst/>
          </a:prstGeom>
          <a:noFill/>
        </p:spPr>
        <p:txBody>
          <a:bodyPr wrap="square" rtlCol="0">
            <a:spAutoFit/>
          </a:bodyPr>
          <a:lstStyle/>
          <a:p>
            <a:r>
              <a:rPr lang="en-US" dirty="0" err="1"/>
              <a:t>Oláh-Gál</a:t>
            </a:r>
            <a:r>
              <a:rPr lang="en-US" dirty="0"/>
              <a:t> </a:t>
            </a:r>
            <a:r>
              <a:rPr lang="en-US" dirty="0" err="1"/>
              <a:t>Róbert</a:t>
            </a:r>
            <a:endParaRPr lang="en-US" dirty="0"/>
          </a:p>
          <a:p>
            <a:r>
              <a:rPr lang="en-US" dirty="0" err="1">
                <a:hlinkClick r:id="rId3"/>
              </a:rPr>
              <a:t>Kiadó</a:t>
            </a:r>
            <a:r>
              <a:rPr lang="en-US" dirty="0">
                <a:hlinkClick r:id="rId3"/>
              </a:rPr>
              <a:t>: Pro Print </a:t>
            </a:r>
            <a:r>
              <a:rPr lang="en-US" dirty="0" err="1">
                <a:hlinkClick r:id="rId3"/>
              </a:rPr>
              <a:t>Könyvkiadó</a:t>
            </a:r>
            <a:r>
              <a:rPr lang="en-US" dirty="0">
                <a:hlinkClick r:id="rId3"/>
              </a:rPr>
              <a:t> </a:t>
            </a:r>
            <a:endParaRPr lang="en-US" dirty="0"/>
          </a:p>
          <a:p>
            <a:r>
              <a:rPr lang="en-US" dirty="0" err="1"/>
              <a:t>Kiadási</a:t>
            </a:r>
            <a:r>
              <a:rPr lang="en-US" dirty="0"/>
              <a:t> </a:t>
            </a:r>
            <a:r>
              <a:rPr lang="en-US" dirty="0" err="1"/>
              <a:t>év</a:t>
            </a:r>
            <a:r>
              <a:rPr lang="en-US" dirty="0"/>
              <a:t>: 2019</a:t>
            </a:r>
          </a:p>
          <a:p>
            <a:r>
              <a:rPr lang="en-US" dirty="0" err="1"/>
              <a:t>Méret</a:t>
            </a:r>
            <a:r>
              <a:rPr lang="en-US" dirty="0"/>
              <a:t>: A5</a:t>
            </a:r>
          </a:p>
          <a:p>
            <a:r>
              <a:rPr lang="en-US" dirty="0"/>
              <a:t>ISBN: 9786065561137</a:t>
            </a:r>
          </a:p>
          <a:p>
            <a:r>
              <a:rPr lang="en-US" dirty="0" err="1"/>
              <a:t>Kötés</a:t>
            </a:r>
            <a:r>
              <a:rPr lang="en-US" dirty="0"/>
              <a:t>: </a:t>
            </a:r>
            <a:r>
              <a:rPr lang="en-US" dirty="0" err="1"/>
              <a:t>keménytábla</a:t>
            </a:r>
            <a:endParaRPr lang="en-US" dirty="0"/>
          </a:p>
          <a:p>
            <a:r>
              <a:rPr lang="en-US" dirty="0" err="1"/>
              <a:t>Oldalszám</a:t>
            </a:r>
            <a:r>
              <a:rPr lang="en-US" dirty="0"/>
              <a:t>: 216</a:t>
            </a:r>
          </a:p>
          <a:p>
            <a:endParaRPr lang="en-US" dirty="0"/>
          </a:p>
        </p:txBody>
      </p:sp>
      <p:pic>
        <p:nvPicPr>
          <p:cNvPr id="1030" name="Picture 6" descr="https://ematlap.hu/images/2020_dec/tudomany/Szszknyv_ker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514" y="316460"/>
            <a:ext cx="3048000" cy="43436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4400" y="4786727"/>
            <a:ext cx="3886200" cy="1754326"/>
          </a:xfrm>
          <a:prstGeom prst="rect">
            <a:avLst/>
          </a:prstGeom>
          <a:noFill/>
        </p:spPr>
        <p:txBody>
          <a:bodyPr wrap="square" rtlCol="0">
            <a:spAutoFit/>
          </a:bodyPr>
          <a:lstStyle/>
          <a:p>
            <a:r>
              <a:rPr lang="en-US" dirty="0" err="1"/>
              <a:t>Kiadó</a:t>
            </a:r>
            <a:r>
              <a:rPr lang="en-US" dirty="0"/>
              <a:t>: Pro Print </a:t>
            </a:r>
            <a:r>
              <a:rPr lang="en-US" dirty="0" err="1"/>
              <a:t>Könyvkiadó</a:t>
            </a:r>
            <a:r>
              <a:rPr lang="en-US" dirty="0"/>
              <a:t> (</a:t>
            </a:r>
            <a:r>
              <a:rPr lang="en-US" dirty="0" err="1"/>
              <a:t>Csíkszereda</a:t>
            </a:r>
            <a:r>
              <a:rPr lang="en-US" dirty="0"/>
              <a:t>)</a:t>
            </a:r>
          </a:p>
          <a:p>
            <a:r>
              <a:rPr lang="en-US" dirty="0" err="1"/>
              <a:t>Kiadás</a:t>
            </a:r>
            <a:r>
              <a:rPr lang="en-US" dirty="0"/>
              <a:t> </a:t>
            </a:r>
            <a:r>
              <a:rPr lang="en-US" dirty="0" err="1"/>
              <a:t>éve</a:t>
            </a:r>
            <a:r>
              <a:rPr lang="en-US" dirty="0"/>
              <a:t>: 2019</a:t>
            </a:r>
          </a:p>
          <a:p>
            <a:r>
              <a:rPr lang="en-US" dirty="0"/>
              <a:t>ISBN: 978-606-556-123-6</a:t>
            </a:r>
          </a:p>
          <a:p>
            <a:r>
              <a:rPr lang="en-US" dirty="0" err="1"/>
              <a:t>Oldalszám</a:t>
            </a:r>
            <a:r>
              <a:rPr lang="en-US" dirty="0"/>
              <a:t>: 240</a:t>
            </a:r>
          </a:p>
          <a:p>
            <a:endParaRPr lang="en-US" dirty="0"/>
          </a:p>
        </p:txBody>
      </p:sp>
    </p:spTree>
    <p:extLst>
      <p:ext uri="{BB962C8B-B14F-4D97-AF65-F5344CB8AC3E}">
        <p14:creationId xmlns:p14="http://schemas.microsoft.com/office/powerpoint/2010/main" val="2804557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7391400" cy="2862322"/>
          </a:xfrm>
          <a:prstGeom prst="rect">
            <a:avLst/>
          </a:prstGeom>
          <a:noFill/>
        </p:spPr>
        <p:txBody>
          <a:bodyPr wrap="square" rtlCol="0">
            <a:spAutoFit/>
          </a:bodyPr>
          <a:lstStyle/>
          <a:p>
            <a:pPr algn="ctr"/>
            <a:r>
              <a:rPr lang="hu-HU" sz="3600" dirty="0" smtClean="0">
                <a:effectLst>
                  <a:outerShdw blurRad="38100" dist="38100" dir="2700000" algn="tl">
                    <a:srgbClr val="000000">
                      <a:alpha val="43137"/>
                    </a:srgbClr>
                  </a:outerShdw>
                </a:effectLst>
              </a:rPr>
              <a:t>Köszönöm szépen, megtisztelő figyelmüket!</a:t>
            </a:r>
          </a:p>
          <a:p>
            <a:pPr algn="ctr"/>
            <a:endParaRPr lang="hu-HU" sz="3600" dirty="0">
              <a:effectLst>
                <a:outerShdw blurRad="38100" dist="38100" dir="2700000" algn="tl">
                  <a:srgbClr val="000000">
                    <a:alpha val="43137"/>
                  </a:srgbClr>
                </a:outerShdw>
              </a:effectLst>
            </a:endParaRPr>
          </a:p>
          <a:p>
            <a:pPr algn="ctr"/>
            <a:r>
              <a:rPr lang="hu-HU" sz="3600" dirty="0" smtClean="0">
                <a:effectLst>
                  <a:outerShdw blurRad="38100" dist="38100" dir="2700000" algn="tl">
                    <a:srgbClr val="000000">
                      <a:alpha val="43137"/>
                    </a:srgbClr>
                  </a:outerShdw>
                </a:effectLst>
              </a:rPr>
              <a:t>Köszönöm szépen a TTK Konferencián való részvételüket!</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878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991599" cy="6832640"/>
          </a:xfrm>
          <a:prstGeom prst="rect">
            <a:avLst/>
          </a:prstGeom>
          <a:noFill/>
        </p:spPr>
        <p:txBody>
          <a:bodyPr wrap="square" rtlCol="0">
            <a:spAutoFit/>
          </a:bodyPr>
          <a:lstStyle/>
          <a:p>
            <a:r>
              <a:rPr lang="hu-HU" sz="2800" i="1" dirty="0"/>
              <a:t>Mivel az UNESCO 2023-at Bolyai emlékévnek nyilvánította, ezért nem volna illendő, hogy ne beszéljünk Bolyai Jánosról! Néhány eredeti kézirat bemutatásával szeretném bemutatni a Bolyai-kutatás megoldott és még nyitott problémáit. Egy nagyon merész és érdekes kérdést vetek fel. Azt hogy Bolyai János nem adta át 1826-ban Aradon, </a:t>
            </a:r>
            <a:r>
              <a:rPr lang="hu-HU" sz="2800" i="1" dirty="0" err="1"/>
              <a:t>Eckwehrnek</a:t>
            </a:r>
            <a:r>
              <a:rPr lang="hu-HU" sz="2800" i="1" dirty="0"/>
              <a:t> az Appendix német nyelvű összefoglalóját.</a:t>
            </a:r>
            <a:endParaRPr lang="en-US" sz="2800" dirty="0"/>
          </a:p>
          <a:p>
            <a:r>
              <a:rPr lang="hu-HU" sz="2800" i="1" dirty="0"/>
              <a:t>Másfelől Nagyszalontán vagyunk Arany János szülővárosában ezért az is illetlenség, ha ezen a Tudománytörténeti Konferencián nem beszélnénk Arany Jánosról. Arany Jánost kapcsolatba hozom a Bolyaiakkal. De beszélni szeretnék </a:t>
            </a:r>
            <a:r>
              <a:rPr lang="hu-HU" sz="2800" i="1" dirty="0" err="1"/>
              <a:t>Mentovich</a:t>
            </a:r>
            <a:r>
              <a:rPr lang="hu-HU" sz="2800" i="1" dirty="0"/>
              <a:t> Ferencről is.</a:t>
            </a:r>
            <a:endParaRPr lang="en-US" sz="2800" dirty="0"/>
          </a:p>
          <a:p>
            <a:r>
              <a:rPr lang="hu-HU" sz="2800" i="1" dirty="0"/>
              <a:t>És azt a kérést intézem a hallgatósághoz, hogy hol szerepelnek a Toldiban az Aporok? Aki megválaszolja a kérést annak jutalom könyvet is ajándékozok.</a:t>
            </a:r>
            <a:endParaRPr lang="en-US" sz="2800" dirty="0"/>
          </a:p>
          <a:p>
            <a:endParaRPr lang="en-US" dirty="0"/>
          </a:p>
        </p:txBody>
      </p:sp>
    </p:spTree>
    <p:extLst>
      <p:ext uri="{BB962C8B-B14F-4D97-AF65-F5344CB8AC3E}">
        <p14:creationId xmlns:p14="http://schemas.microsoft.com/office/powerpoint/2010/main" val="420259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153400" cy="5632311"/>
          </a:xfrm>
          <a:prstGeom prst="rect">
            <a:avLst/>
          </a:prstGeom>
          <a:noFill/>
        </p:spPr>
        <p:txBody>
          <a:bodyPr wrap="square" rtlCol="0">
            <a:spAutoFit/>
          </a:bodyPr>
          <a:lstStyle/>
          <a:p>
            <a:r>
              <a:rPr lang="hu-HU" sz="2400" dirty="0"/>
              <a:t>A Bolyai-kutatás nem egy lezárt terület, és Vekerdi László, a legnagyobb magyar tudománytörténész szerint, szakmává nemesedett. Ki szeretném emelni, hogy még nagyon sok kutatni való van a Bolyai-kéziratokban. Most csak egy dolgot szeretnék felvillantani, mégpedig azt, hogy Bolyai János az algebrai geometria előretörését is megérezte. Persze nem beszélhetünk Bolyai János algebrai geometriai kutatásairól és eredményeiről, mégpedig azét sem, mert akkor még a matematikának ez az ága nem létezett!</a:t>
            </a:r>
            <a:endParaRPr lang="en-US" sz="2400" dirty="0"/>
          </a:p>
          <a:p>
            <a:r>
              <a:rPr lang="hu-HU" sz="2400" dirty="0"/>
              <a:t>De a kézirataiból egyértelműen kiolvasható, hogy nagyobb lényeges dolognak látta, hogy a geometriai objektumokat (ma úgy mondjuk, hogy geometriai sokaságokat algebrai egyenletekkel kell leírni és vizsgálni). Íme a mellékelt kézirattöredék.</a:t>
            </a:r>
            <a:endParaRPr lang="en-US" sz="2400" dirty="0"/>
          </a:p>
          <a:p>
            <a:endParaRPr lang="en-US" sz="2400" dirty="0"/>
          </a:p>
        </p:txBody>
      </p:sp>
    </p:spTree>
    <p:extLst>
      <p:ext uri="{BB962C8B-B14F-4D97-AF65-F5344CB8AC3E}">
        <p14:creationId xmlns:p14="http://schemas.microsoft.com/office/powerpoint/2010/main" val="229011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56496"/>
            <a:ext cx="7239000" cy="538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484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153400" cy="6278642"/>
          </a:xfrm>
          <a:prstGeom prst="rect">
            <a:avLst/>
          </a:prstGeom>
          <a:noFill/>
        </p:spPr>
        <p:txBody>
          <a:bodyPr wrap="square" rtlCol="0">
            <a:spAutoFit/>
          </a:bodyPr>
          <a:lstStyle/>
          <a:p>
            <a:r>
              <a:rPr lang="hu-HU" sz="2400" dirty="0"/>
              <a:t>Tehát a matematika fejlődésében a nem-euklideszi geometriák felfedezése, azt jelentette, mint a történelemben az 1789-es párizsi forradalom.</a:t>
            </a:r>
            <a:endParaRPr lang="en-US" sz="2400" dirty="0"/>
          </a:p>
          <a:p>
            <a:r>
              <a:rPr lang="hu-HU" sz="2400" dirty="0"/>
              <a:t>És ezt kellene, hogy hangsúlyozzuk, és Bolyai Jánosnak a geometriában való hatása csak másodrendű probléma. Szerintem legalábbis!</a:t>
            </a:r>
            <a:endParaRPr lang="en-US" sz="2400" dirty="0"/>
          </a:p>
          <a:p>
            <a:r>
              <a:rPr lang="hu-HU" sz="2400" dirty="0"/>
              <a:t>Ahogy a bevezetőben is írtam az UNESCO, magyar javaslatra a 2023-as évet Bolyai-emlékévnek nyilvánította, mégpedig azért 1823. november 3-án írta Bolyai János, a mára szállóigévé nemesedett kijelentését: „Semmiből, egy új, más világot teremtettem”.</a:t>
            </a:r>
            <a:endParaRPr lang="en-US" sz="2400" dirty="0"/>
          </a:p>
          <a:p>
            <a:r>
              <a:rPr lang="hu-HU" sz="2400" dirty="0"/>
              <a:t>Ezt az új más világot ne a geometriában keressük, hanem magában a teljes matematikában: A sokdimenziós sokaságokban, az absztrakt algebrában, a halmazelméleten, az algebrai és számelméleti vizsgálatokban, és ahogy írtam az algebrai geometriában is!</a:t>
            </a:r>
            <a:endParaRPr lang="en-US" sz="2400" dirty="0"/>
          </a:p>
          <a:p>
            <a:endParaRPr lang="en-US" dirty="0"/>
          </a:p>
        </p:txBody>
      </p:sp>
    </p:spTree>
    <p:extLst>
      <p:ext uri="{BB962C8B-B14F-4D97-AF65-F5344CB8AC3E}">
        <p14:creationId xmlns:p14="http://schemas.microsoft.com/office/powerpoint/2010/main" val="183547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6647974"/>
          </a:xfrm>
          <a:prstGeom prst="rect">
            <a:avLst/>
          </a:prstGeom>
          <a:noFill/>
        </p:spPr>
        <p:txBody>
          <a:bodyPr wrap="square" rtlCol="0">
            <a:spAutoFit/>
          </a:bodyPr>
          <a:lstStyle/>
          <a:p>
            <a:r>
              <a:rPr lang="hu-HU" sz="2400" dirty="0"/>
              <a:t>Nos, még egy meglepő állításom: Véleményem szerint Bolyai János 1826-ban nem adta át </a:t>
            </a:r>
            <a:r>
              <a:rPr lang="hu-HU" sz="2400" dirty="0" err="1"/>
              <a:t>Eckwert</a:t>
            </a:r>
            <a:r>
              <a:rPr lang="hu-HU" sz="2400" dirty="0"/>
              <a:t> századosának, a Tér Tudományának német nyelvű összefoglalóját. Mert, ha átadta volna, akkor arra </a:t>
            </a:r>
            <a:r>
              <a:rPr lang="hu-HU" sz="2400" dirty="0" err="1"/>
              <a:t>Eckwehr</a:t>
            </a:r>
            <a:r>
              <a:rPr lang="hu-HU" sz="2400" dirty="0"/>
              <a:t> reagált volna, de ezt írta Bolyai Jánosnak 1831-ben Grazból:</a:t>
            </a:r>
            <a:endParaRPr lang="en-US" sz="2400" dirty="0"/>
          </a:p>
          <a:p>
            <a:r>
              <a:rPr lang="hu-HU" sz="2400" dirty="0"/>
              <a:t> </a:t>
            </a:r>
            <a:endParaRPr lang="en-US" sz="2400" dirty="0"/>
          </a:p>
          <a:p>
            <a:r>
              <a:rPr lang="hu-HU" sz="2400" dirty="0"/>
              <a:t>Walter </a:t>
            </a:r>
            <a:r>
              <a:rPr lang="hu-HU" sz="2400" dirty="0" err="1"/>
              <a:t>v.Eckwehr</a:t>
            </a:r>
            <a:r>
              <a:rPr lang="hu-HU" sz="2400" dirty="0"/>
              <a:t> I. – Bolyai Jánoshoz</a:t>
            </a:r>
            <a:endParaRPr lang="en-US" sz="2400" dirty="0"/>
          </a:p>
          <a:p>
            <a:r>
              <a:rPr lang="hu-HU" sz="2400" dirty="0"/>
              <a:t>Graz, 1831 november 2</a:t>
            </a:r>
            <a:endParaRPr lang="en-US" sz="2400" dirty="0"/>
          </a:p>
          <a:p>
            <a:r>
              <a:rPr lang="hu-HU" sz="2400" i="1" dirty="0" err="1"/>
              <a:t>Nagyrabecsült</a:t>
            </a:r>
            <a:r>
              <a:rPr lang="hu-HU" sz="2400" i="1" dirty="0"/>
              <a:t> főhadnagy úr, barátom!</a:t>
            </a:r>
            <a:endParaRPr lang="en-US" sz="2400" dirty="0"/>
          </a:p>
          <a:p>
            <a:r>
              <a:rPr lang="hu-HU" sz="2400" i="1" dirty="0"/>
              <a:t> </a:t>
            </a:r>
            <a:endParaRPr lang="en-US" sz="2400" dirty="0"/>
          </a:p>
          <a:p>
            <a:r>
              <a:rPr lang="hu-HU" sz="2400" i="1" dirty="0"/>
              <a:t>Épp abban az időben, amikor ezen év augusztus 27.-én kelt becses levelét megkaptam, annál huzamosabban el voltam foglalva az itteni körzeti és helyi-igazgatási ügyek átvételével, majd a lemaradások behozatalával, mivel a körzeti igazgató úrral együtt minden, az itteni Igazgatóságokhoz beosztott mérnök-tiszt ki volt és nagyobb részt még most is ki van vezényelve. Ezt azért írom, hogy elnyerjem bocsánatát levelének kései megválaszolása miatt.</a:t>
            </a:r>
            <a:endParaRPr lang="en-US" sz="2400" dirty="0"/>
          </a:p>
          <a:p>
            <a:endParaRPr lang="en-US" dirty="0"/>
          </a:p>
        </p:txBody>
      </p:sp>
    </p:spTree>
    <p:extLst>
      <p:ext uri="{BB962C8B-B14F-4D97-AF65-F5344CB8AC3E}">
        <p14:creationId xmlns:p14="http://schemas.microsoft.com/office/powerpoint/2010/main" val="1568383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382000" cy="6555641"/>
          </a:xfrm>
          <a:prstGeom prst="rect">
            <a:avLst/>
          </a:prstGeom>
          <a:noFill/>
        </p:spPr>
        <p:txBody>
          <a:bodyPr wrap="square" rtlCol="0">
            <a:spAutoFit/>
          </a:bodyPr>
          <a:lstStyle/>
          <a:p>
            <a:r>
              <a:rPr lang="hu-HU" sz="2800" i="1" dirty="0"/>
              <a:t>Ami az Ön művét illeti, Ön minden bizonnyal a világhírű Gauss véleményéhez fogja tartani magát) és, amennyiben Ön engem ennek egy példányával megtisztelne, nagyon örvendenék neki.</a:t>
            </a:r>
            <a:endParaRPr lang="en-US" sz="2800" dirty="0"/>
          </a:p>
          <a:p>
            <a:r>
              <a:rPr lang="hu-HU" sz="2800" i="1" dirty="0"/>
              <a:t>Családomtól hálás köszönet kedves megemlékezéséért), én pedig maradok tisztelettel</a:t>
            </a:r>
            <a:endParaRPr lang="en-US" sz="2800" dirty="0"/>
          </a:p>
          <a:p>
            <a:r>
              <a:rPr lang="hu-HU" sz="2800" i="1" dirty="0"/>
              <a:t>Graz, 1831 november 2</a:t>
            </a:r>
            <a:endParaRPr lang="en-US" sz="2800" dirty="0"/>
          </a:p>
          <a:p>
            <a:r>
              <a:rPr lang="hu-HU" sz="2800" i="1" dirty="0"/>
              <a:t>Barátja, </a:t>
            </a:r>
            <a:endParaRPr lang="en-US" sz="2800" dirty="0"/>
          </a:p>
          <a:p>
            <a:r>
              <a:rPr lang="hu-HU" sz="2800" i="1" dirty="0"/>
              <a:t>Walter </a:t>
            </a:r>
            <a:r>
              <a:rPr lang="hu-HU" sz="2800" i="1" dirty="0" err="1"/>
              <a:t>m.p</a:t>
            </a:r>
            <a:r>
              <a:rPr lang="hu-HU" sz="2800" i="1" dirty="0"/>
              <a:t>.</a:t>
            </a:r>
            <a:endParaRPr lang="en-US" sz="2800" dirty="0"/>
          </a:p>
          <a:p>
            <a:r>
              <a:rPr lang="hu-HU" sz="2800" i="1" dirty="0"/>
              <a:t>mérnök-főhadnagy</a:t>
            </a:r>
            <a:endParaRPr lang="en-US" sz="2800" dirty="0"/>
          </a:p>
          <a:p>
            <a:r>
              <a:rPr lang="hu-HU" sz="2800" dirty="0"/>
              <a:t>Kívül: </a:t>
            </a:r>
            <a:endParaRPr lang="en-US" sz="2800" dirty="0"/>
          </a:p>
          <a:p>
            <a:r>
              <a:rPr lang="hu-HU" sz="2800" dirty="0"/>
              <a:t>A tekintetes császári és királyi mérnöki testületnek</a:t>
            </a:r>
            <a:endParaRPr lang="en-US" sz="2800" dirty="0"/>
          </a:p>
          <a:p>
            <a:r>
              <a:rPr lang="hu-HU" sz="2800" dirty="0"/>
              <a:t>bolyai </a:t>
            </a:r>
            <a:r>
              <a:rPr lang="hu-HU" sz="2800" dirty="0" err="1"/>
              <a:t>Bolyai</a:t>
            </a:r>
            <a:r>
              <a:rPr lang="hu-HU" sz="2800" dirty="0"/>
              <a:t> János főhadnagy úrnak</a:t>
            </a:r>
            <a:endParaRPr lang="en-US" sz="2800" dirty="0"/>
          </a:p>
          <a:p>
            <a:r>
              <a:rPr lang="hu-HU" sz="2800" dirty="0"/>
              <a:t>Lembergben.</a:t>
            </a:r>
            <a:endParaRPr lang="en-US" sz="2800" dirty="0"/>
          </a:p>
          <a:p>
            <a:endParaRPr lang="en-US" sz="2800" dirty="0"/>
          </a:p>
        </p:txBody>
      </p:sp>
    </p:spTree>
    <p:extLst>
      <p:ext uri="{BB962C8B-B14F-4D97-AF65-F5344CB8AC3E}">
        <p14:creationId xmlns:p14="http://schemas.microsoft.com/office/powerpoint/2010/main" val="111239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roprintkiado.ro/img/B0000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3203575" cy="44983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650854868"/>
              </p:ext>
            </p:extLst>
          </p:nvPr>
        </p:nvGraphicFramePr>
        <p:xfrm>
          <a:off x="5029200" y="1283732"/>
          <a:ext cx="3524250" cy="3383280"/>
        </p:xfrm>
        <a:graphic>
          <a:graphicData uri="http://schemas.openxmlformats.org/drawingml/2006/table">
            <a:tbl>
              <a:tblPr/>
              <a:tblGrid>
                <a:gridCol w="952500"/>
                <a:gridCol w="2571750"/>
              </a:tblGrid>
              <a:tr h="0">
                <a:tc>
                  <a:txBody>
                    <a:bodyPr/>
                    <a:lstStyle/>
                    <a:p>
                      <a:pPr algn="r" fontAlgn="t"/>
                      <a:r>
                        <a:rPr lang="hu-HU">
                          <a:effectLst/>
                        </a:rPr>
                        <a:t>Szerző:</a:t>
                      </a:r>
                    </a:p>
                  </a:txBody>
                  <a:tcPr marR="19050">
                    <a:lnL>
                      <a:noFill/>
                    </a:lnL>
                    <a:lnR>
                      <a:noFill/>
                    </a:lnR>
                    <a:lnT>
                      <a:noFill/>
                    </a:lnT>
                    <a:lnB>
                      <a:noFill/>
                    </a:lnB>
                  </a:tcPr>
                </a:tc>
                <a:tc>
                  <a:txBody>
                    <a:bodyPr/>
                    <a:lstStyle/>
                    <a:p>
                      <a:pPr algn="l" fontAlgn="t"/>
                      <a:r>
                        <a:rPr lang="en-US">
                          <a:effectLst/>
                          <a:hlinkClick r:id="rId3"/>
                        </a:rPr>
                        <a:t>OLÁH-GÁL Róbert</a:t>
                      </a:r>
                      <a:endParaRPr lang="en-US">
                        <a:effectLst/>
                      </a:endParaRPr>
                    </a:p>
                  </a:txBody>
                  <a:tcPr marL="47625">
                    <a:lnL>
                      <a:noFill/>
                    </a:lnL>
                    <a:lnR>
                      <a:noFill/>
                    </a:lnR>
                    <a:lnT>
                      <a:noFill/>
                    </a:lnT>
                    <a:lnB w="9525" cap="flat" cmpd="sng" algn="ctr">
                      <a:solidFill>
                        <a:srgbClr val="C1C1C1"/>
                      </a:solidFill>
                      <a:prstDash val="solid"/>
                      <a:round/>
                      <a:headEnd type="none" w="med" len="med"/>
                      <a:tailEnd type="none" w="med" len="med"/>
                    </a:lnB>
                  </a:tcPr>
                </a:tc>
              </a:tr>
              <a:tr h="0">
                <a:tc>
                  <a:txBody>
                    <a:bodyPr/>
                    <a:lstStyle/>
                    <a:p>
                      <a:pPr algn="r" fontAlgn="t"/>
                      <a:endParaRPr lang="en-US">
                        <a:effectLst/>
                      </a:endParaRPr>
                    </a:p>
                  </a:txBody>
                  <a:tcPr marR="19050">
                    <a:lnL>
                      <a:noFill/>
                    </a:lnL>
                    <a:lnR>
                      <a:noFill/>
                    </a:lnR>
                    <a:lnT>
                      <a:noFill/>
                    </a:lnT>
                    <a:lnB>
                      <a:noFill/>
                    </a:lnB>
                  </a:tcPr>
                </a:tc>
                <a:tc>
                  <a:txBody>
                    <a:bodyPr/>
                    <a:lstStyle/>
                    <a:p>
                      <a:pPr algn="r" fontAlgn="t"/>
                      <a:endParaRPr lang="en-US">
                        <a:effectLst/>
                      </a:endParaRPr>
                    </a:p>
                  </a:txBody>
                  <a:tcPr marL="47625">
                    <a:lnL>
                      <a:noFill/>
                    </a:lnL>
                    <a:lnR>
                      <a:noFill/>
                    </a:lnR>
                    <a:lnT w="9525" cap="flat" cmpd="sng" algn="ctr">
                      <a:solidFill>
                        <a:srgbClr val="C1C1C1"/>
                      </a:solidFill>
                      <a:prstDash val="solid"/>
                      <a:round/>
                      <a:headEnd type="none" w="med" len="med"/>
                      <a:tailEnd type="none" w="med" len="med"/>
                    </a:lnT>
                    <a:lnB>
                      <a:noFill/>
                    </a:lnB>
                  </a:tcPr>
                </a:tc>
              </a:tr>
              <a:tr h="0">
                <a:tc>
                  <a:txBody>
                    <a:bodyPr/>
                    <a:lstStyle/>
                    <a:p>
                      <a:pPr algn="r" fontAlgn="t"/>
                      <a:r>
                        <a:rPr lang="en-US">
                          <a:effectLst/>
                        </a:rPr>
                        <a:t>Kiadás éve:</a:t>
                      </a:r>
                    </a:p>
                  </a:txBody>
                  <a:tcPr marR="19050">
                    <a:lnL>
                      <a:noFill/>
                    </a:lnL>
                    <a:lnR>
                      <a:noFill/>
                    </a:lnR>
                    <a:lnT>
                      <a:noFill/>
                    </a:lnT>
                    <a:lnB>
                      <a:noFill/>
                    </a:lnB>
                  </a:tcPr>
                </a:tc>
                <a:tc>
                  <a:txBody>
                    <a:bodyPr/>
                    <a:lstStyle/>
                    <a:p>
                      <a:pPr algn="l" fontAlgn="t"/>
                      <a:r>
                        <a:rPr lang="en-US">
                          <a:effectLst/>
                        </a:rPr>
                        <a:t>2023</a:t>
                      </a:r>
                    </a:p>
                  </a:txBody>
                  <a:tcPr marL="47625">
                    <a:lnL>
                      <a:noFill/>
                    </a:lnL>
                    <a:lnR>
                      <a:noFill/>
                    </a:lnR>
                    <a:lnT>
                      <a:noFill/>
                    </a:lnT>
                    <a:lnB w="9525" cap="flat" cmpd="sng" algn="ctr">
                      <a:solidFill>
                        <a:srgbClr val="C1C1C1"/>
                      </a:solidFill>
                      <a:prstDash val="solid"/>
                      <a:round/>
                      <a:headEnd type="none" w="med" len="med"/>
                      <a:tailEnd type="none" w="med" len="med"/>
                    </a:lnB>
                  </a:tcPr>
                </a:tc>
              </a:tr>
              <a:tr h="0">
                <a:tc>
                  <a:txBody>
                    <a:bodyPr/>
                    <a:lstStyle/>
                    <a:p>
                      <a:pPr algn="r" fontAlgn="t"/>
                      <a:r>
                        <a:rPr lang="en-US">
                          <a:effectLst/>
                        </a:rPr>
                        <a:t>ISBN:</a:t>
                      </a:r>
                    </a:p>
                  </a:txBody>
                  <a:tcPr marR="19050">
                    <a:lnL>
                      <a:noFill/>
                    </a:lnL>
                    <a:lnR>
                      <a:noFill/>
                    </a:lnR>
                    <a:lnT>
                      <a:noFill/>
                    </a:lnT>
                    <a:lnB>
                      <a:noFill/>
                    </a:lnB>
                  </a:tcPr>
                </a:tc>
                <a:tc>
                  <a:txBody>
                    <a:bodyPr/>
                    <a:lstStyle/>
                    <a:p>
                      <a:pPr algn="l" fontAlgn="t"/>
                      <a:r>
                        <a:rPr lang="en-US">
                          <a:effectLst/>
                        </a:rPr>
                        <a:t>9786065561625</a:t>
                      </a:r>
                    </a:p>
                  </a:txBody>
                  <a:tcPr marL="47625">
                    <a:lnL>
                      <a:noFill/>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tcPr>
                </a:tc>
              </a:tr>
              <a:tr h="0">
                <a:tc>
                  <a:txBody>
                    <a:bodyPr/>
                    <a:lstStyle/>
                    <a:p>
                      <a:pPr algn="r" fontAlgn="t"/>
                      <a:r>
                        <a:rPr lang="en-US">
                          <a:effectLst/>
                        </a:rPr>
                        <a:t>Oldalak száma:</a:t>
                      </a:r>
                    </a:p>
                  </a:txBody>
                  <a:tcPr marR="19050">
                    <a:lnL>
                      <a:noFill/>
                    </a:lnL>
                    <a:lnR>
                      <a:noFill/>
                    </a:lnR>
                    <a:lnT>
                      <a:noFill/>
                    </a:lnT>
                    <a:lnB>
                      <a:noFill/>
                    </a:lnB>
                  </a:tcPr>
                </a:tc>
                <a:tc>
                  <a:txBody>
                    <a:bodyPr/>
                    <a:lstStyle/>
                    <a:p>
                      <a:pPr algn="l" fontAlgn="t"/>
                      <a:r>
                        <a:rPr lang="en-US">
                          <a:effectLst/>
                        </a:rPr>
                        <a:t>132</a:t>
                      </a:r>
                    </a:p>
                  </a:txBody>
                  <a:tcPr marL="47625">
                    <a:lnL>
                      <a:noFill/>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tcPr>
                </a:tc>
              </a:tr>
              <a:tr h="0">
                <a:tc>
                  <a:txBody>
                    <a:bodyPr/>
                    <a:lstStyle/>
                    <a:p>
                      <a:pPr algn="r" fontAlgn="t"/>
                      <a:r>
                        <a:rPr lang="en-US">
                          <a:effectLst/>
                        </a:rPr>
                        <a:t>Kategória:</a:t>
                      </a:r>
                    </a:p>
                  </a:txBody>
                  <a:tcPr marR="19050">
                    <a:lnL>
                      <a:noFill/>
                    </a:lnL>
                    <a:lnR>
                      <a:noFill/>
                    </a:lnR>
                    <a:lnT>
                      <a:noFill/>
                    </a:lnT>
                    <a:lnB>
                      <a:noFill/>
                    </a:lnB>
                  </a:tcPr>
                </a:tc>
                <a:tc>
                  <a:txBody>
                    <a:bodyPr/>
                    <a:lstStyle/>
                    <a:p>
                      <a:pPr algn="l" fontAlgn="t"/>
                      <a:r>
                        <a:rPr lang="en-US">
                          <a:effectLst/>
                          <a:hlinkClick r:id="rId4"/>
                        </a:rPr>
                        <a:t>Szakkönyv</a:t>
                      </a:r>
                      <a:endParaRPr lang="en-US">
                        <a:effectLst/>
                      </a:endParaRPr>
                    </a:p>
                  </a:txBody>
                  <a:tcPr marL="47625">
                    <a:lnL>
                      <a:noFill/>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tcPr>
                </a:tc>
              </a:tr>
              <a:tr h="0">
                <a:tc>
                  <a:txBody>
                    <a:bodyPr/>
                    <a:lstStyle/>
                    <a:p>
                      <a:pPr algn="r" fontAlgn="t"/>
                      <a:r>
                        <a:rPr lang="en-US">
                          <a:effectLst/>
                        </a:rPr>
                        <a:t>Méret:</a:t>
                      </a:r>
                    </a:p>
                  </a:txBody>
                  <a:tcPr marR="19050">
                    <a:lnL>
                      <a:noFill/>
                    </a:lnL>
                    <a:lnR>
                      <a:noFill/>
                    </a:lnR>
                    <a:lnT>
                      <a:noFill/>
                    </a:lnT>
                    <a:lnB>
                      <a:noFill/>
                    </a:lnB>
                  </a:tcPr>
                </a:tc>
                <a:tc>
                  <a:txBody>
                    <a:bodyPr/>
                    <a:lstStyle/>
                    <a:p>
                      <a:pPr algn="l" fontAlgn="t"/>
                      <a:r>
                        <a:rPr lang="en-US" dirty="0">
                          <a:effectLst/>
                        </a:rPr>
                        <a:t>B5</a:t>
                      </a:r>
                    </a:p>
                  </a:txBody>
                  <a:tcPr marL="47625">
                    <a:lnL>
                      <a:noFill/>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3706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6986528"/>
          </a:xfrm>
          <a:prstGeom prst="rect">
            <a:avLst/>
          </a:prstGeom>
          <a:noFill/>
        </p:spPr>
        <p:txBody>
          <a:bodyPr wrap="square" rtlCol="0">
            <a:spAutoFit/>
          </a:bodyPr>
          <a:lstStyle/>
          <a:p>
            <a:pPr lvl="0"/>
            <a:r>
              <a:rPr lang="hu-HU" sz="2800" b="1" cap="all" dirty="0"/>
              <a:t>Arany János  és  </a:t>
            </a:r>
            <a:r>
              <a:rPr lang="hu-HU" sz="2800" b="1" cap="all" dirty="0" err="1"/>
              <a:t>Mentovich</a:t>
            </a:r>
            <a:r>
              <a:rPr lang="hu-HU" sz="2800" b="1" cap="all" dirty="0"/>
              <a:t>  Ferenc</a:t>
            </a:r>
            <a:endParaRPr lang="en-US" sz="2800" b="1" cap="all" dirty="0"/>
          </a:p>
          <a:p>
            <a:r>
              <a:rPr lang="hu-HU" sz="2800" dirty="0"/>
              <a:t>Előadásom befejező részben Arany Jánosról szeretnék néhány szót szólni, megemlékezve a 2023. június 1-én elhunyt </a:t>
            </a:r>
            <a:r>
              <a:rPr lang="hu-HU" sz="2800" dirty="0" err="1"/>
              <a:t>Dánielisz</a:t>
            </a:r>
            <a:r>
              <a:rPr lang="hu-HU" sz="2800" dirty="0"/>
              <a:t> Endréről</a:t>
            </a:r>
            <a:r>
              <a:rPr lang="hu-HU" sz="2800" dirty="0" smtClean="0"/>
              <a:t>.</a:t>
            </a:r>
            <a:endParaRPr lang="en-US" sz="28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hu-HU" dirty="0" smtClean="0"/>
          </a:p>
          <a:p>
            <a:endParaRPr lang="hu-HU" dirty="0" smtClean="0"/>
          </a:p>
          <a:p>
            <a:endParaRPr lang="hu-HU" dirty="0"/>
          </a:p>
          <a:p>
            <a:endParaRPr lang="hu-HU" dirty="0" smtClean="0"/>
          </a:p>
          <a:p>
            <a:r>
              <a:rPr lang="hu-HU" sz="2400" dirty="0" smtClean="0"/>
              <a:t>ábra  </a:t>
            </a:r>
            <a:r>
              <a:rPr lang="hu-HU" sz="2400" i="1" dirty="0" err="1"/>
              <a:t>Mentovich</a:t>
            </a:r>
            <a:r>
              <a:rPr lang="hu-HU" sz="2400" i="1" dirty="0"/>
              <a:t> Ferenc (1819–1879) a Marosvásárhelyi Kultúrpalota féldomborművén</a:t>
            </a:r>
            <a:endParaRPr lang="en-US" sz="2400" i="1" dirty="0"/>
          </a:p>
          <a:p>
            <a:endParaRPr lang="en-US" dirty="0"/>
          </a:p>
        </p:txBody>
      </p:sp>
      <p:pic>
        <p:nvPicPr>
          <p:cNvPr id="3" name="Kép 15" descr="http://www.e-nepujsag.ro/op/sites/default/files/imagecache/400xY/ara_6.jpg"/>
          <p:cNvPicPr/>
          <p:nvPr/>
        </p:nvPicPr>
        <p:blipFill>
          <a:blip r:embed="rId2" cstate="print"/>
          <a:srcRect/>
          <a:stretch>
            <a:fillRect/>
          </a:stretch>
        </p:blipFill>
        <p:spPr bwMode="auto">
          <a:xfrm>
            <a:off x="4724400" y="1752600"/>
            <a:ext cx="3276600" cy="4251661"/>
          </a:xfrm>
          <a:prstGeom prst="rect">
            <a:avLst/>
          </a:prstGeom>
          <a:noFill/>
          <a:ln>
            <a:noFill/>
          </a:ln>
        </p:spPr>
      </p:pic>
    </p:spTree>
    <p:extLst>
      <p:ext uri="{BB962C8B-B14F-4D97-AF65-F5344CB8AC3E}">
        <p14:creationId xmlns:p14="http://schemas.microsoft.com/office/powerpoint/2010/main" val="3655281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753</Words>
  <Application>Microsoft Office PowerPoint</Application>
  <PresentationFormat>On-screen Show (4:3)</PresentationFormat>
  <Paragraphs>79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 Bolyaiak, Mentovich Ferenc, Arany János és az Aporok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Bolyaiak, Mentovich Ferenc, Arany János és az Aporok </dc:title>
  <dc:creator>User</dc:creator>
  <cp:lastModifiedBy>User</cp:lastModifiedBy>
  <cp:revision>4</cp:revision>
  <dcterms:created xsi:type="dcterms:W3CDTF">2023-06-19T06:26:15Z</dcterms:created>
  <dcterms:modified xsi:type="dcterms:W3CDTF">2023-06-26T04:10:56Z</dcterms:modified>
</cp:coreProperties>
</file>