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2" r:id="rId1"/>
  </p:sldMasterIdLst>
  <p:notesMasterIdLst>
    <p:notesMasterId r:id="rId70"/>
  </p:notesMasterIdLst>
  <p:sldIdLst>
    <p:sldId id="293" r:id="rId2"/>
    <p:sldId id="257" r:id="rId3"/>
    <p:sldId id="306" r:id="rId4"/>
    <p:sldId id="260" r:id="rId5"/>
    <p:sldId id="345" r:id="rId6"/>
    <p:sldId id="344" r:id="rId7"/>
    <p:sldId id="347" r:id="rId8"/>
    <p:sldId id="410" r:id="rId9"/>
    <p:sldId id="350" r:id="rId10"/>
    <p:sldId id="348" r:id="rId11"/>
    <p:sldId id="351" r:id="rId12"/>
    <p:sldId id="352" r:id="rId13"/>
    <p:sldId id="353" r:id="rId14"/>
    <p:sldId id="354" r:id="rId15"/>
    <p:sldId id="355" r:id="rId16"/>
    <p:sldId id="356" r:id="rId17"/>
    <p:sldId id="358" r:id="rId18"/>
    <p:sldId id="361" r:id="rId19"/>
    <p:sldId id="357" r:id="rId20"/>
    <p:sldId id="359" r:id="rId21"/>
    <p:sldId id="360" r:id="rId22"/>
    <p:sldId id="362" r:id="rId23"/>
    <p:sldId id="363" r:id="rId24"/>
    <p:sldId id="364" r:id="rId25"/>
    <p:sldId id="365" r:id="rId26"/>
    <p:sldId id="399" r:id="rId27"/>
    <p:sldId id="401" r:id="rId28"/>
    <p:sldId id="400" r:id="rId29"/>
    <p:sldId id="402" r:id="rId30"/>
    <p:sldId id="403" r:id="rId31"/>
    <p:sldId id="404" r:id="rId32"/>
    <p:sldId id="407" r:id="rId33"/>
    <p:sldId id="406" r:id="rId34"/>
    <p:sldId id="408" r:id="rId35"/>
    <p:sldId id="405" r:id="rId36"/>
    <p:sldId id="409" r:id="rId37"/>
    <p:sldId id="383" r:id="rId38"/>
    <p:sldId id="397" r:id="rId39"/>
    <p:sldId id="398" r:id="rId40"/>
    <p:sldId id="396" r:id="rId41"/>
    <p:sldId id="391" r:id="rId42"/>
    <p:sldId id="392" r:id="rId43"/>
    <p:sldId id="393" r:id="rId44"/>
    <p:sldId id="394" r:id="rId45"/>
    <p:sldId id="395" r:id="rId46"/>
    <p:sldId id="390" r:id="rId47"/>
    <p:sldId id="386" r:id="rId48"/>
    <p:sldId id="388" r:id="rId49"/>
    <p:sldId id="389" r:id="rId50"/>
    <p:sldId id="385" r:id="rId51"/>
    <p:sldId id="384" r:id="rId52"/>
    <p:sldId id="382" r:id="rId53"/>
    <p:sldId id="379" r:id="rId54"/>
    <p:sldId id="380" r:id="rId55"/>
    <p:sldId id="381" r:id="rId56"/>
    <p:sldId id="377" r:id="rId57"/>
    <p:sldId id="373" r:id="rId58"/>
    <p:sldId id="372" r:id="rId59"/>
    <p:sldId id="374" r:id="rId60"/>
    <p:sldId id="376" r:id="rId61"/>
    <p:sldId id="378" r:id="rId62"/>
    <p:sldId id="375" r:id="rId63"/>
    <p:sldId id="371" r:id="rId64"/>
    <p:sldId id="368" r:id="rId65"/>
    <p:sldId id="369" r:id="rId66"/>
    <p:sldId id="370" r:id="rId67"/>
    <p:sldId id="366" r:id="rId68"/>
    <p:sldId id="411" r:id="rId6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encoding="windows-1252"/>
  <p:clrMru>
    <a:srgbClr val="CC6600"/>
    <a:srgbClr val="E4B45E"/>
    <a:srgbClr val="D39A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1949" autoAdjust="0"/>
    <p:restoredTop sz="94645" autoAdjust="0"/>
  </p:normalViewPr>
  <p:slideViewPr>
    <p:cSldViewPr>
      <p:cViewPr varScale="1">
        <p:scale>
          <a:sx n="122" d="100"/>
          <a:sy n="122" d="100"/>
        </p:scale>
        <p:origin x="-123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4EC16-BB90-47A5-82ED-681937E9CAEF}" type="datetimeFigureOut">
              <a:rPr lang="en-US" smtClean="0"/>
              <a:pPr/>
              <a:t>2023-06-26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F1437F-CB9C-4B49-84FF-8538E481E78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F1437F-CB9C-4B49-84FF-8538E481E789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Cím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9" name="Alcím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10" name="Dátum helye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B4B4F5C-1228-4D5B-851B-DC97E5D4FE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Élőláb helye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50E20F4-A97C-44F4-AB6C-9CC3CBAD1E4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21CD236-ABF5-48D2-AE25-177F8F7328E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63821F2-9DC5-43B1-A1D1-B8C8886CCBA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églalap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F4CCBCF2-97F9-44A6-AC33-092FAD96F72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B1BA3687-E7A5-45EF-8858-1ED1E795C5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Téglalap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Téglalap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Tartalom helye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5F694B75-CBEA-4ED4-9B53-3A5D9A9578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6122510-66D5-4343-AEFF-C5BBFCB642B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églalap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hu-HU" smtClean="0"/>
              <a:t>1</a:t>
            </a:r>
            <a:endParaRPr lang="en-US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0125782-57C4-43A7-B0C2-1BEAA5C01E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9" name="Dátum helye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C930C1B8-A089-40FB-B7E5-FE0FDAB2C90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Élőláb helye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13" name="Kép hely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hu-H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Kép beszúrásához kattintson az ikonra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Dátum helye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50F73772-5D07-47B6-82B5-DBF05FABF4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Élőláb helye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Átellenes sarkain kerekített téglalap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Dátum helye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Dia számának helye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03E30FFA-634D-49AA-B0F0-25FEA4D70AC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22" name="Cím helye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3" name="Szöveg helye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830385"/>
            <a:ext cx="8534400" cy="1219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hu-HU" sz="4000" b="1" dirty="0" smtClean="0"/>
              <a:t>Az erdélyi villanyvilágítás története 1900-1914 között</a:t>
            </a:r>
            <a:endParaRPr sz="4000" b="1"/>
          </a:p>
        </p:txBody>
      </p:sp>
      <p:sp>
        <p:nvSpPr>
          <p:cNvPr id="6146" name="Tartalom helye 4"/>
          <p:cNvSpPr>
            <a:spLocks noGrp="1"/>
          </p:cNvSpPr>
          <p:nvPr>
            <p:ph idx="1"/>
          </p:nvPr>
        </p:nvSpPr>
        <p:spPr>
          <a:xfrm>
            <a:off x="533400" y="5867400"/>
            <a:ext cx="8229600" cy="762000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hu-HU" sz="2400" b="1" dirty="0" smtClean="0">
                <a:solidFill>
                  <a:schemeClr val="tx2"/>
                </a:solidFill>
              </a:rPr>
              <a:t>2023 július 1, Nagyszalonta</a:t>
            </a:r>
          </a:p>
          <a:p>
            <a:pPr algn="ctr">
              <a:lnSpc>
                <a:spcPct val="80000"/>
              </a:lnSpc>
              <a:buNone/>
            </a:pPr>
            <a:r>
              <a:rPr lang="hu-HU" sz="2400" b="1" dirty="0" err="1" smtClean="0">
                <a:solidFill>
                  <a:schemeClr val="tx2"/>
                </a:solidFill>
              </a:rPr>
              <a:t>Miholcsa</a:t>
            </a:r>
            <a:r>
              <a:rPr lang="hu-HU" sz="2400" b="1" dirty="0" smtClean="0">
                <a:solidFill>
                  <a:schemeClr val="tx2"/>
                </a:solidFill>
              </a:rPr>
              <a:t> Gyula </a:t>
            </a:r>
            <a:endParaRPr lang="en-US" sz="2400" dirty="0" smtClean="0">
              <a:solidFill>
                <a:schemeClr val="tx2"/>
              </a:solidFill>
            </a:endParaRPr>
          </a:p>
        </p:txBody>
      </p:sp>
      <p:sp>
        <p:nvSpPr>
          <p:cNvPr id="7" name="Cím 2"/>
          <p:cNvSpPr txBox="1">
            <a:spLocks/>
          </p:cNvSpPr>
          <p:nvPr/>
        </p:nvSpPr>
        <p:spPr>
          <a:xfrm>
            <a:off x="304800" y="183660"/>
            <a:ext cx="8534400" cy="533400"/>
          </a:xfrm>
          <a:prstGeom prst="rect">
            <a:avLst/>
          </a:prstGeom>
          <a:ln w="6350" cap="rnd">
            <a:noFill/>
          </a:ln>
        </p:spPr>
        <p:txBody>
          <a:bodyPr anchor="b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hu-HU" sz="2400" b="1" spc="-100" dirty="0" smtClean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chemeClr val="tx2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XVI. EMT Tudomány- és Technikatörténeti Konferencia</a:t>
            </a:r>
            <a:endParaRPr lang="en-US" sz="2400" b="1" spc="-100" dirty="0">
              <a:ln w="3200">
                <a:solidFill>
                  <a:schemeClr val="bg2">
                    <a:shade val="75000"/>
                    <a:alpha val="25000"/>
                  </a:schemeClr>
                </a:solidFill>
                <a:prstDash val="solid"/>
                <a:round/>
              </a:ln>
              <a:solidFill>
                <a:schemeClr val="tx2"/>
              </a:solidFill>
              <a:effectLst>
                <a:innerShdw blurRad="50800" dist="25400" dir="13500000">
                  <a:prstClr val="black">
                    <a:alpha val="70000"/>
                  </a:prstClr>
                </a:inn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erdel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3246" y="2057400"/>
            <a:ext cx="4874846" cy="380238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SEGESVÁR</a:t>
            </a:r>
            <a:endParaRPr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1676400" y="5715000"/>
            <a:ext cx="6705600" cy="914400"/>
          </a:xfrm>
          <a:prstGeom prst="rect">
            <a:avLst/>
          </a:prstGeom>
        </p:spPr>
        <p:txBody>
          <a:bodyPr rIns="91440" anchor="b">
            <a:normAutofit fontScale="92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V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ízturbina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100 LE 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1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5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Gőzgép      180 LE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Tartalom helye 11" descr="BCUCLUJ_FCS_ILUSTR_Sighisoara Woll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4523" y="1447800"/>
            <a:ext cx="6626477" cy="41910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SEGESVÁR</a:t>
            </a:r>
            <a:endParaRPr/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G:\MUNKAK 363 Gb 2019 nov 20\H. ENERGIA\AC DC 2023 május 5\1903 SEGESVÁR\44_01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5585" y="1447800"/>
            <a:ext cx="7240215" cy="456918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SEGESVÁR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457200" y="5715000"/>
            <a:ext cx="44958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Izzólámpa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Tartalom helye 6" descr="44_008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4970" y="1447800"/>
            <a:ext cx="6998399" cy="459878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GYERGYÓSZENTMIKLÓS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Petróleumlámpák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Tartalom helye 7" descr="Gyergyószentmiklós vasútállomás,1908.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2226" y="1455615"/>
            <a:ext cx="7099548" cy="45259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GYERGYÓSZENTMIKLÓS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A villanytelep dolgozói 30-as éve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7800" y="1524000"/>
            <a:ext cx="6417578" cy="3886200"/>
          </a:xfrm>
          <a:prstGeom prst="rect">
            <a:avLst/>
          </a:prstGeom>
        </p:spPr>
      </p:pic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418015"/>
            <a:ext cx="6705600" cy="1014045"/>
          </a:xfrm>
          <a:prstGeom prst="rect">
            <a:avLst/>
          </a:prstGeom>
        </p:spPr>
        <p:txBody>
          <a:bodyPr rIns="91440" anchor="b">
            <a:normAutofit fontScale="7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 villanytelep alkalmazottai (1930)</a:t>
            </a:r>
          </a:p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gőzgép 65 LE 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3f, 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GYERGYÓSZENTMIKLÓS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371600" y="5615355"/>
            <a:ext cx="67056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                  izzólámpa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22_01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458513"/>
            <a:ext cx="7124580" cy="460593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-609600" y="57912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Gázlámpák (légszesz)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Tartalom helye 9" descr="13_009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00" y="1484925"/>
            <a:ext cx="7258209" cy="4612943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838200" y="57912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Tartalom helye 6" descr="13_0155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66800" y="1447800"/>
            <a:ext cx="7147170" cy="47245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Károly Iréneusz József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Tartalom helye 7" descr="1902 003 R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12167" y="1493838"/>
            <a:ext cx="5719665" cy="45259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Villanytelep (1930-as évek)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Tartalom helye 11" descr="uzina electrica 19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30628" y="1455615"/>
            <a:ext cx="5635853" cy="45259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990600" y="381000"/>
            <a:ext cx="8534400" cy="685800"/>
          </a:xfrm>
        </p:spPr>
        <p:txBody>
          <a:bodyPr>
            <a:normAutofit/>
          </a:bodyPr>
          <a:lstStyle/>
          <a:p>
            <a:pPr algn="l">
              <a:defRPr/>
            </a:pPr>
            <a:r>
              <a:rPr lang="hu-HU" sz="2800" dirty="0" smtClean="0"/>
              <a:t>Az erdélyi villanyvilágítás története 1900-ig  </a:t>
            </a:r>
            <a:endParaRPr sz="2800" b="1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33400" y="1600201"/>
            <a:ext cx="8229600" cy="4648200"/>
          </a:xfrm>
        </p:spPr>
        <p:txBody>
          <a:bodyPr>
            <a:normAutofit fontScale="70000" lnSpcReduction="20000"/>
          </a:bodyPr>
          <a:lstStyle/>
          <a:p>
            <a:r>
              <a:rPr lang="hu-HU" dirty="0" smtClean="0"/>
              <a:t>1884</a:t>
            </a:r>
            <a:r>
              <a:rPr lang="hu-HU" b="1" dirty="0" smtClean="0"/>
              <a:t> TEMESVÁR</a:t>
            </a:r>
            <a:r>
              <a:rPr lang="hu-HU" dirty="0" smtClean="0"/>
              <a:t>/</a:t>
            </a:r>
            <a:r>
              <a:rPr lang="hu-HU" dirty="0" err="1" smtClean="0"/>
              <a:t>Timişoara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FF0000"/>
                </a:solidFill>
              </a:rPr>
              <a:t>DC</a:t>
            </a:r>
            <a:r>
              <a:rPr lang="hu-HU" dirty="0" smtClean="0"/>
              <a:t> (egyenáram)</a:t>
            </a:r>
            <a:endParaRPr lang="en-US" dirty="0" smtClean="0"/>
          </a:p>
          <a:p>
            <a:r>
              <a:rPr lang="hu-HU" dirty="0" smtClean="0"/>
              <a:t>1889</a:t>
            </a:r>
            <a:r>
              <a:rPr lang="hu-HU" b="1" dirty="0" smtClean="0"/>
              <a:t> KARÁNSEBES</a:t>
            </a:r>
            <a:r>
              <a:rPr lang="hu-HU" dirty="0" smtClean="0"/>
              <a:t>/</a:t>
            </a:r>
            <a:r>
              <a:rPr lang="hu-HU" dirty="0" err="1" smtClean="0"/>
              <a:t>Caransebeș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r>
              <a:rPr lang="hu-HU" dirty="0" smtClean="0"/>
              <a:t> (váltakozó áram)</a:t>
            </a:r>
            <a:endParaRPr lang="en-US" dirty="0" smtClean="0"/>
          </a:p>
          <a:p>
            <a:r>
              <a:rPr lang="hu-HU" dirty="0" smtClean="0"/>
              <a:t>1889 </a:t>
            </a:r>
            <a:r>
              <a:rPr lang="hu-HU" b="1" dirty="0" smtClean="0"/>
              <a:t>Kommandó</a:t>
            </a:r>
            <a:r>
              <a:rPr lang="hu-HU" dirty="0" smtClean="0"/>
              <a:t>/</a:t>
            </a:r>
            <a:r>
              <a:rPr lang="hu-HU" dirty="0" err="1" smtClean="0"/>
              <a:t>Comandău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1892</a:t>
            </a:r>
            <a:r>
              <a:rPr lang="hu-HU" b="1" dirty="0" smtClean="0"/>
              <a:t> HERKULESFÜRDŐ</a:t>
            </a:r>
            <a:r>
              <a:rPr lang="hu-HU" dirty="0" smtClean="0"/>
              <a:t>/</a:t>
            </a:r>
            <a:r>
              <a:rPr lang="hu-HU" dirty="0" err="1" smtClean="0"/>
              <a:t>Băile</a:t>
            </a:r>
            <a:r>
              <a:rPr lang="hu-HU" dirty="0" smtClean="0"/>
              <a:t> </a:t>
            </a:r>
            <a:r>
              <a:rPr lang="hu-HU" dirty="0" err="1" smtClean="0"/>
              <a:t>Herculane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1892</a:t>
            </a:r>
            <a:r>
              <a:rPr lang="hu-HU" b="1" dirty="0" smtClean="0"/>
              <a:t> SZATMÁRNÉMETI</a:t>
            </a:r>
            <a:r>
              <a:rPr lang="hu-HU" dirty="0" smtClean="0"/>
              <a:t>/Satu </a:t>
            </a:r>
            <a:r>
              <a:rPr lang="hu-HU" dirty="0" err="1" smtClean="0"/>
              <a:t>Mare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FF0000"/>
                </a:solidFill>
              </a:rPr>
              <a:t>DC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hu-HU" dirty="0" smtClean="0"/>
              <a:t>1892 </a:t>
            </a:r>
            <a:r>
              <a:rPr lang="hu-HU" b="1" dirty="0" err="1" smtClean="0"/>
              <a:t>Borossebes</a:t>
            </a:r>
            <a:r>
              <a:rPr lang="hu-HU" dirty="0" smtClean="0"/>
              <a:t>/</a:t>
            </a:r>
            <a:r>
              <a:rPr lang="hu-HU" dirty="0" err="1" smtClean="0"/>
              <a:t>Sebiș</a:t>
            </a:r>
            <a:r>
              <a:rPr lang="hu-HU" dirty="0" smtClean="0"/>
              <a:t> (Arad megye)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1893 </a:t>
            </a:r>
            <a:r>
              <a:rPr lang="hu-HU" b="1" dirty="0" err="1" smtClean="0"/>
              <a:t>Csernahéviz</a:t>
            </a:r>
            <a:r>
              <a:rPr lang="hu-HU" dirty="0" smtClean="0"/>
              <a:t>/</a:t>
            </a:r>
            <a:r>
              <a:rPr lang="hu-HU" dirty="0" err="1" smtClean="0"/>
              <a:t>Topleț</a:t>
            </a:r>
            <a:r>
              <a:rPr lang="hu-HU" dirty="0" smtClean="0"/>
              <a:t> (</a:t>
            </a:r>
            <a:r>
              <a:rPr lang="hu-HU" dirty="0" err="1" smtClean="0"/>
              <a:t>Krassó-Szörény</a:t>
            </a:r>
            <a:r>
              <a:rPr lang="hu-HU" dirty="0" smtClean="0"/>
              <a:t> megye)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1894 </a:t>
            </a:r>
            <a:r>
              <a:rPr lang="hu-HU" b="1" dirty="0" smtClean="0"/>
              <a:t>MÁRAMAROSSZIGET</a:t>
            </a:r>
            <a:r>
              <a:rPr lang="hu-HU" dirty="0" smtClean="0"/>
              <a:t>/</a:t>
            </a:r>
            <a:r>
              <a:rPr lang="hu-HU" dirty="0" err="1" smtClean="0"/>
              <a:t>Sighetu</a:t>
            </a:r>
            <a:r>
              <a:rPr lang="hu-HU" dirty="0" smtClean="0"/>
              <a:t> </a:t>
            </a:r>
            <a:r>
              <a:rPr lang="hu-HU" dirty="0" err="1" smtClean="0"/>
              <a:t>Marmaţiei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1896</a:t>
            </a:r>
            <a:r>
              <a:rPr lang="hu-HU" b="1" dirty="0" smtClean="0"/>
              <a:t> NAGYSZEBEN</a:t>
            </a:r>
            <a:r>
              <a:rPr lang="hu-HU" dirty="0" smtClean="0"/>
              <a:t>/</a:t>
            </a:r>
            <a:r>
              <a:rPr lang="hu-HU" dirty="0" err="1" smtClean="0"/>
              <a:t>Sibiu</a:t>
            </a:r>
            <a:r>
              <a:rPr lang="hu-HU" dirty="0" smtClean="0"/>
              <a:t> 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1896 </a:t>
            </a:r>
            <a:r>
              <a:rPr lang="hu-HU" b="1" dirty="0" smtClean="0"/>
              <a:t>Borszék</a:t>
            </a:r>
            <a:r>
              <a:rPr lang="hu-HU" dirty="0" smtClean="0"/>
              <a:t>/</a:t>
            </a:r>
            <a:r>
              <a:rPr lang="hu-HU" dirty="0" err="1" smtClean="0"/>
              <a:t>Borsec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FF0000"/>
                </a:solidFill>
              </a:rPr>
              <a:t>DC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hu-HU" dirty="0" smtClean="0"/>
              <a:t>1897 </a:t>
            </a:r>
            <a:r>
              <a:rPr lang="hu-HU" b="1" dirty="0" smtClean="0"/>
              <a:t>ARAD/</a:t>
            </a:r>
            <a:r>
              <a:rPr lang="hu-HU" b="1" dirty="0" err="1" smtClean="0"/>
              <a:t>Arad</a:t>
            </a:r>
            <a:r>
              <a:rPr lang="hu-HU" dirty="0" smtClean="0"/>
              <a:t>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1897 </a:t>
            </a:r>
            <a:r>
              <a:rPr lang="hu-HU" b="1" dirty="0" smtClean="0"/>
              <a:t>RESICABÁNYA</a:t>
            </a:r>
            <a:r>
              <a:rPr lang="hu-HU" dirty="0" smtClean="0"/>
              <a:t>/</a:t>
            </a:r>
            <a:r>
              <a:rPr lang="hu-HU" dirty="0" err="1" smtClean="0"/>
              <a:t>Reșiţa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1897 </a:t>
            </a:r>
            <a:r>
              <a:rPr lang="hu-HU" b="1" dirty="0" smtClean="0"/>
              <a:t>Stájerlak</a:t>
            </a:r>
            <a:r>
              <a:rPr lang="hu-HU" dirty="0" smtClean="0"/>
              <a:t>/</a:t>
            </a:r>
            <a:r>
              <a:rPr lang="hu-HU" dirty="0" err="1" smtClean="0"/>
              <a:t>Șteierdorf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FF0000"/>
                </a:solidFill>
              </a:rPr>
              <a:t>DC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hu-HU" dirty="0" smtClean="0"/>
              <a:t>1898 </a:t>
            </a:r>
            <a:r>
              <a:rPr lang="hu-HU" b="1" dirty="0" smtClean="0"/>
              <a:t>MAROSVÁSÁRHELY</a:t>
            </a:r>
            <a:r>
              <a:rPr lang="hu-HU" dirty="0" smtClean="0"/>
              <a:t>/T</a:t>
            </a:r>
            <a:r>
              <a:rPr lang="ro-RO" dirty="0" smtClean="0"/>
              <a:t>â</a:t>
            </a:r>
            <a:r>
              <a:rPr lang="hu-HU" dirty="0" err="1" smtClean="0"/>
              <a:t>rgu</a:t>
            </a:r>
            <a:r>
              <a:rPr lang="hu-HU" dirty="0" smtClean="0"/>
              <a:t> </a:t>
            </a:r>
            <a:r>
              <a:rPr lang="hu-HU" dirty="0" err="1" smtClean="0"/>
              <a:t>Mureş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r>
              <a:rPr lang="hu-HU" dirty="0" smtClean="0"/>
              <a:t> </a:t>
            </a:r>
            <a:endParaRPr lang="en-US" dirty="0" smtClean="0"/>
          </a:p>
          <a:p>
            <a:r>
              <a:rPr lang="hu-HU" dirty="0" smtClean="0"/>
              <a:t>1899 </a:t>
            </a:r>
            <a:r>
              <a:rPr lang="hu-HU" b="1" dirty="0" smtClean="0"/>
              <a:t>SZÁSZVÁROS</a:t>
            </a:r>
            <a:r>
              <a:rPr lang="hu-HU" dirty="0" smtClean="0"/>
              <a:t>/</a:t>
            </a:r>
            <a:r>
              <a:rPr lang="hu-HU" dirty="0" err="1" smtClean="0"/>
              <a:t>Orăștie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 smtClean="0">
              <a:solidFill>
                <a:srgbClr val="0070C0"/>
              </a:solidFill>
            </a:endParaRPr>
          </a:p>
          <a:p>
            <a:r>
              <a:rPr lang="hu-HU" dirty="0" smtClean="0"/>
              <a:t>1899 </a:t>
            </a:r>
            <a:r>
              <a:rPr lang="hu-HU" b="1" dirty="0" smtClean="0"/>
              <a:t>GYULAFEHÉRVÁR</a:t>
            </a:r>
            <a:r>
              <a:rPr lang="hu-HU" dirty="0" smtClean="0"/>
              <a:t>/Alba </a:t>
            </a:r>
            <a:r>
              <a:rPr lang="hu-HU" dirty="0" err="1" smtClean="0"/>
              <a:t>Iulia</a:t>
            </a:r>
            <a:r>
              <a:rPr lang="hu-HU" dirty="0" smtClean="0"/>
              <a:t> – </a:t>
            </a:r>
            <a:r>
              <a:rPr lang="hu-HU" dirty="0" smtClean="0">
                <a:solidFill>
                  <a:srgbClr val="0070C0"/>
                </a:solidFill>
              </a:rPr>
              <a:t>AC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15355"/>
            <a:ext cx="6705600" cy="1014045"/>
          </a:xfrm>
          <a:prstGeom prst="rect">
            <a:avLst/>
          </a:prstGeom>
        </p:spPr>
        <p:txBody>
          <a:bodyPr rIns="91440" anchor="b">
            <a:normAutofit fontScale="7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Gőzgép 450 LE 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3f, 3000 V/2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Masinile cu aburi si generatoarele +«n 1903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87230" y="1465380"/>
            <a:ext cx="6637570" cy="4630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286000" y="5691555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Nagyvárad Bémer tér.19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32" y="1447800"/>
            <a:ext cx="7257068" cy="46929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NAGYVÁRAD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-76200" y="5691555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Ívfénylámpa, villamos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Nagyvárad RÁkóczi út,cukrászda.19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77109"/>
            <a:ext cx="7315200" cy="464629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DÉVA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286000" y="5707185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Pertróleumlámpa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Kép 9" descr="34_0037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6400" y="1447799"/>
            <a:ext cx="5715000" cy="477811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DÉVA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15355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42 Hz, 110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1908 Déva azopan_00002796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38200" y="1474452"/>
            <a:ext cx="7543800" cy="46259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DÉVA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066800" y="5685690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Deva-Str.Regina Maria 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47800"/>
            <a:ext cx="7229230" cy="47127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5</a:t>
            </a:r>
            <a:r>
              <a:rPr lang="en-US" dirty="0" smtClean="0"/>
              <a:t> </a:t>
            </a:r>
            <a:r>
              <a:rPr lang="hu-HU" dirty="0" smtClean="0"/>
              <a:t>ZILAH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743200" y="5715000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Petróleumlámpák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72_00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75" y="1461480"/>
            <a:ext cx="7504725" cy="47399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5</a:t>
            </a:r>
            <a:r>
              <a:rPr lang="en-US" dirty="0" smtClean="0"/>
              <a:t> </a:t>
            </a:r>
            <a:r>
              <a:rPr lang="hu-HU" dirty="0" smtClean="0"/>
              <a:t>ZILAH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38800"/>
            <a:ext cx="6705600" cy="1014045"/>
          </a:xfrm>
          <a:prstGeom prst="rect">
            <a:avLst/>
          </a:prstGeom>
        </p:spPr>
        <p:txBody>
          <a:bodyPr rIns="91440" anchor="b">
            <a:normAutofit fontScale="925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Gőzgép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 </a:t>
            </a:r>
            <a:r>
              <a:rPr lang="hu-HU" sz="3600" dirty="0" smtClean="0"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DC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220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Zilah Városháza és szökőkút.19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0"/>
            <a:ext cx="6979250" cy="450494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5</a:t>
            </a:r>
            <a:r>
              <a:rPr lang="en-US" dirty="0" smtClean="0"/>
              <a:t> </a:t>
            </a:r>
            <a:r>
              <a:rPr lang="hu-HU" dirty="0" smtClean="0"/>
              <a:t>ZILAH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33400" y="5998305"/>
            <a:ext cx="7391400" cy="633045"/>
          </a:xfrm>
          <a:prstGeom prst="rect">
            <a:avLst/>
          </a:prstGeom>
        </p:spPr>
        <p:txBody>
          <a:bodyPr rIns="91440" anchor="b">
            <a:normAutofit fontScale="4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fontAlgn="auto">
              <a:spcAft>
                <a:spcPts val="0"/>
              </a:spcAft>
              <a:defRPr/>
            </a:pPr>
            <a:r>
              <a:rPr lang="hu-HU" sz="7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Izzólámpa</a:t>
            </a:r>
            <a:r>
              <a:rPr lang="hu-HU" sz="59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       </a:t>
            </a:r>
            <a:r>
              <a:rPr lang="hu-HU" sz="70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 </a:t>
            </a:r>
            <a:endParaRPr kumimoji="0" lang="hu-HU" sz="70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Zilah Wesselényi kollégium.19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662" y="1471245"/>
            <a:ext cx="7329138" cy="4700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990600" y="5943600"/>
            <a:ext cx="7391400" cy="762000"/>
          </a:xfrm>
          <a:prstGeom prst="rect">
            <a:avLst/>
          </a:prstGeom>
        </p:spPr>
        <p:txBody>
          <a:bodyPr rIns="91440" anchor="b">
            <a:normAutofit fontScale="4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Gázlámpák</a:t>
            </a:r>
            <a:r>
              <a:rPr kumimoji="0" lang="hu-HU" sz="67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(1902 előtt)</a:t>
            </a:r>
            <a:endParaRPr kumimoji="0" lang="hu-HU" sz="67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Kolzsvar szobor nélkül 1902 előt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65" y="1477110"/>
            <a:ext cx="6599860" cy="472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2667000" y="152400"/>
            <a:ext cx="4419600" cy="846015"/>
          </a:xfrm>
          <a:prstGeom prst="rect">
            <a:avLst/>
          </a:prstGeom>
        </p:spPr>
        <p:txBody>
          <a:bodyPr rIns="91440" anchor="b">
            <a:normAutofit fontScale="97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ERŐFORRÁSOK </a:t>
            </a:r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457200" y="2103120"/>
            <a:ext cx="8229600" cy="4526280"/>
          </a:xfrm>
        </p:spPr>
        <p:txBody>
          <a:bodyPr>
            <a:normAutofit/>
          </a:bodyPr>
          <a:lstStyle/>
          <a:p>
            <a:r>
              <a:rPr lang="hu-HU" dirty="0" smtClean="0">
                <a:solidFill>
                  <a:srgbClr val="00B0F0"/>
                </a:solidFill>
              </a:rPr>
              <a:t>VÍZ</a:t>
            </a:r>
            <a:r>
              <a:rPr lang="hu-HU" dirty="0" smtClean="0"/>
              <a:t>: FOLYÓVÍZ</a:t>
            </a:r>
            <a:endParaRPr lang="hu-HU" dirty="0" smtClean="0">
              <a:solidFill>
                <a:srgbClr val="00B0F0"/>
              </a:solidFill>
            </a:endParaRPr>
          </a:p>
          <a:p>
            <a:pPr>
              <a:buNone/>
            </a:pPr>
            <a:r>
              <a:rPr lang="hu-HU" dirty="0" smtClean="0"/>
              <a:t>           DUZZASZTÓGÁT</a:t>
            </a:r>
          </a:p>
          <a:p>
            <a:pPr>
              <a:buNone/>
            </a:pPr>
            <a:endParaRPr lang="hu-HU" dirty="0" smtClean="0"/>
          </a:p>
          <a:p>
            <a:pPr>
              <a:buNone/>
            </a:pPr>
            <a:endParaRPr lang="hu-HU" dirty="0" smtClean="0"/>
          </a:p>
          <a:p>
            <a:r>
              <a:rPr lang="hu-HU" dirty="0" smtClean="0">
                <a:solidFill>
                  <a:srgbClr val="FFFF00"/>
                </a:solidFill>
              </a:rPr>
              <a:t>HŐ</a:t>
            </a:r>
            <a:r>
              <a:rPr lang="hu-HU" dirty="0" smtClean="0"/>
              <a:t>: GŐZGÉP</a:t>
            </a:r>
          </a:p>
          <a:p>
            <a:pPr>
              <a:buNone/>
            </a:pPr>
            <a:r>
              <a:rPr lang="hu-HU" dirty="0" smtClean="0"/>
              <a:t>          GŐZTURBINA</a:t>
            </a:r>
          </a:p>
          <a:p>
            <a:pPr>
              <a:buNone/>
            </a:pPr>
            <a:r>
              <a:rPr lang="hu-HU" dirty="0" smtClean="0"/>
              <a:t>          BENZINMOTOR</a:t>
            </a:r>
          </a:p>
          <a:p>
            <a:pPr>
              <a:buNone/>
            </a:pPr>
            <a:r>
              <a:rPr lang="hu-HU" dirty="0" smtClean="0"/>
              <a:t>          SZÍVÓGÁZMOTOR</a:t>
            </a:r>
          </a:p>
          <a:p>
            <a:pPr>
              <a:buNone/>
            </a:pPr>
            <a:r>
              <a:rPr lang="hu-HU" dirty="0" smtClean="0"/>
              <a:t>          DIESELMOTOR</a:t>
            </a:r>
          </a:p>
          <a:p>
            <a:endParaRPr lang="hu-HU" dirty="0" smtClean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1156680" y="799125"/>
            <a:ext cx="7543800" cy="617415"/>
          </a:xfrm>
          <a:prstGeom prst="rect">
            <a:avLst/>
          </a:prstGeom>
        </p:spPr>
        <p:txBody>
          <a:bodyPr rIns="91440" anchor="b">
            <a:normAutofit fontScale="6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4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 dinamó (generátor) rotorját forgatni</a:t>
            </a:r>
            <a:endParaRPr kumimoji="0" lang="hu-HU" sz="4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Barajul din beton armat pe Some┼ƒul Mic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7800" y="1600200"/>
            <a:ext cx="2971800" cy="2228850"/>
          </a:xfrm>
          <a:prstGeom prst="rect">
            <a:avLst/>
          </a:prstGeom>
        </p:spPr>
      </p:pic>
      <p:pic>
        <p:nvPicPr>
          <p:cNvPr id="7" name="Kép 6" descr="First_Diesel_mot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19800" y="4104704"/>
            <a:ext cx="1600200" cy="23722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990600" y="5943600"/>
            <a:ext cx="7391400" cy="762000"/>
          </a:xfrm>
          <a:prstGeom prst="rect">
            <a:avLst/>
          </a:prstGeom>
        </p:spPr>
        <p:txBody>
          <a:bodyPr rIns="91440" anchor="b">
            <a:normAutofit fontScale="4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Gázlámpák</a:t>
            </a:r>
            <a:r>
              <a:rPr kumimoji="0" lang="hu-HU" sz="67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(1902 előtt)</a:t>
            </a:r>
            <a:endParaRPr kumimoji="0" lang="hu-HU" sz="67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hub1_klap45e_kolozsvar_013_a_wm_nagyke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477110"/>
            <a:ext cx="7239000" cy="46948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28600" y="5523525"/>
            <a:ext cx="8534400" cy="1143000"/>
          </a:xfrm>
          <a:prstGeom prst="rect">
            <a:avLst/>
          </a:prstGeom>
        </p:spPr>
        <p:txBody>
          <a:bodyPr rIns="91440" anchor="b">
            <a:normAutofit fontScale="92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fontAlgn="auto">
              <a:spcAft>
                <a:spcPts val="0"/>
              </a:spcAft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Vízturbina 1200 LE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lang="hu-HU" sz="2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 15.000 V, 28 km</a:t>
            </a:r>
            <a:r>
              <a:rPr lang="hu-HU" sz="24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 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AC</a:t>
            </a:r>
            <a:r>
              <a:rPr kumimoji="0" lang="hu-HU" sz="24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, 3f, 3000/ 150 V</a:t>
            </a:r>
            <a:endParaRPr kumimoji="0" lang="hu-HU" sz="24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54864" fontAlgn="auto">
              <a:spcAft>
                <a:spcPts val="0"/>
              </a:spcAft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Gőzgép 350 LE</a:t>
            </a:r>
          </a:p>
        </p:txBody>
      </p:sp>
      <p:pic>
        <p:nvPicPr>
          <p:cNvPr id="6" name="Kép 5" descr="Hidegszamos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35836" y="1460543"/>
            <a:ext cx="5884164" cy="460491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52400" y="5181600"/>
            <a:ext cx="8534400" cy="1256324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r" fontAlgn="auto">
              <a:spcAft>
                <a:spcPts val="0"/>
              </a:spcAft>
              <a:defRPr/>
            </a:pPr>
            <a:r>
              <a:rPr kumimoji="0" lang="hu-H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Wanek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Ferenc</a:t>
            </a:r>
          </a:p>
        </p:txBody>
      </p:sp>
      <p:pic>
        <p:nvPicPr>
          <p:cNvPr id="7" name="Kép 6" descr="IMG_1164 Hidegszamo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498600"/>
            <a:ext cx="6781800" cy="4521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28600" y="5562600"/>
            <a:ext cx="85344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Francis vízturbina 1200 LE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generátor 1200 kW</a:t>
            </a:r>
            <a:endParaRPr kumimoji="0" lang="hu-HU" sz="24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IMG_11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502505"/>
            <a:ext cx="7178430" cy="4785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28600" y="5562600"/>
            <a:ext cx="85344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Francis vízturbina 1200 LE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 </a:t>
            </a:r>
            <a:r>
              <a:rPr kumimoji="0" lang="hu-H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generátor 1200 kW</a:t>
            </a:r>
            <a:endParaRPr kumimoji="0" lang="hu-HU" sz="2400" b="0" i="0" u="none" strike="noStrike" kern="1200" cap="none" spc="0" normalizeH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IMG_11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524000"/>
            <a:ext cx="4003174" cy="4038600"/>
          </a:xfrm>
          <a:prstGeom prst="rect">
            <a:avLst/>
          </a:prstGeom>
        </p:spPr>
      </p:pic>
      <p:pic>
        <p:nvPicPr>
          <p:cNvPr id="10" name="Kép 9" descr="IMG_11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524000"/>
            <a:ext cx="3733800" cy="40830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352800" y="5943600"/>
            <a:ext cx="5257800" cy="762000"/>
          </a:xfrm>
          <a:prstGeom prst="rect">
            <a:avLst/>
          </a:prstGeom>
        </p:spPr>
        <p:txBody>
          <a:bodyPr rIns="91440" anchor="b">
            <a:normAutofit fontScale="4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algn="ctr" fontAlgn="auto">
              <a:spcAft>
                <a:spcPts val="0"/>
              </a:spcAft>
              <a:defRPr/>
            </a:pPr>
            <a:r>
              <a:rPr lang="hu-HU" sz="67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</a:t>
            </a:r>
            <a:r>
              <a:rPr kumimoji="0" lang="hu-HU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lámpa</a:t>
            </a:r>
          </a:p>
        </p:txBody>
      </p:sp>
      <p:pic>
        <p:nvPicPr>
          <p:cNvPr id="6" name="Kép 5" descr="37_0129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485392"/>
            <a:ext cx="7092684" cy="4686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6</a:t>
            </a:r>
            <a:r>
              <a:rPr lang="en-US" dirty="0" smtClean="0"/>
              <a:t> </a:t>
            </a:r>
            <a:r>
              <a:rPr lang="hu-HU" dirty="0" smtClean="0"/>
              <a:t>KOLOZSVÁR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228600" y="5791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943600"/>
            <a:ext cx="8229600" cy="762000"/>
          </a:xfrm>
          <a:prstGeom prst="rect">
            <a:avLst/>
          </a:prstGeom>
        </p:spPr>
        <p:txBody>
          <a:bodyPr rIns="91440" anchor="b">
            <a:normAutofit fontScale="475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lang="hu-HU" sz="3600" dirty="0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" fontAlgn="auto">
              <a:spcAft>
                <a:spcPts val="0"/>
              </a:spcAft>
              <a:defRPr/>
            </a:pPr>
            <a:r>
              <a:rPr lang="hu-HU" sz="67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Gázlámpa        izzó</a:t>
            </a:r>
            <a:r>
              <a:rPr kumimoji="0" lang="hu-HU" sz="6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lámpa            gázlámpa</a:t>
            </a:r>
          </a:p>
        </p:txBody>
      </p:sp>
      <p:pic>
        <p:nvPicPr>
          <p:cNvPr id="7" name="Kép 6" descr="37_00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718" y="1479059"/>
            <a:ext cx="7196682" cy="4658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07</a:t>
            </a:r>
            <a:r>
              <a:rPr lang="en-US" dirty="0" smtClean="0"/>
              <a:t> </a:t>
            </a:r>
            <a:r>
              <a:rPr lang="hu-HU" dirty="0" smtClean="0"/>
              <a:t>VAJDAHUNYAD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133600" y="5638800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Petróleumlámpa</a:t>
            </a:r>
          </a:p>
        </p:txBody>
      </p:sp>
      <p:pic>
        <p:nvPicPr>
          <p:cNvPr id="13" name="Kép 12" descr="Vajdahunyad vár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58630" y="1479060"/>
            <a:ext cx="6781800" cy="46269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07</a:t>
            </a:r>
            <a:r>
              <a:rPr lang="en-US" dirty="0" smtClean="0"/>
              <a:t> </a:t>
            </a:r>
            <a:r>
              <a:rPr lang="hu-HU" dirty="0" smtClean="0"/>
              <a:t>VAJDAHUNYAD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638800"/>
            <a:ext cx="82296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gőzgép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 42 Hz, 3f, 5500/220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Scan-101121-0029 CTE1 Hunedoara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1465959"/>
            <a:ext cx="7075092" cy="464372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07</a:t>
            </a:r>
            <a:r>
              <a:rPr lang="en-US" dirty="0" smtClean="0"/>
              <a:t> </a:t>
            </a:r>
            <a:r>
              <a:rPr lang="hu-HU" dirty="0" smtClean="0"/>
              <a:t>VAJDAHUNYAD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638800"/>
            <a:ext cx="82296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gőzgép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 42 Hz, 3f, 5500/220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34_009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414" y="1463430"/>
            <a:ext cx="7118111" cy="4495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1900 LUGOS</a:t>
            </a:r>
            <a:endParaRPr/>
          </a:p>
        </p:txBody>
      </p:sp>
      <p:pic>
        <p:nvPicPr>
          <p:cNvPr id="1027" name="Picture 3" descr="G:\MUNKAK 363 Gb 2019 nov 20\H. ENERGIA\AC DC 2023 május 5\1900 LUGOS\Lugos-Lugosch-Lugos főtér a görög katolikus templommal.19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31990" y="1493838"/>
            <a:ext cx="6945210" cy="4525962"/>
          </a:xfrm>
          <a:prstGeom prst="rect">
            <a:avLst/>
          </a:prstGeom>
          <a:noFill/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912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Petróleumlámpák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SZÉKELYUDVARHELY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915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Petróleumlámpa</a:t>
            </a:r>
          </a:p>
        </p:txBody>
      </p:sp>
      <p:pic>
        <p:nvPicPr>
          <p:cNvPr id="11" name="Kép 10" descr="U 9X12 500 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622" y="1477110"/>
            <a:ext cx="6450178" cy="4703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SZÉKELYUDVARHELY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691555"/>
            <a:ext cx="81534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szívógázmotor 100 LE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220 V</a:t>
            </a:r>
          </a:p>
        </p:txBody>
      </p:sp>
      <p:pic>
        <p:nvPicPr>
          <p:cNvPr id="6" name="Kép 5" descr="kov_villanytelep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6558" y="1500554"/>
            <a:ext cx="6896842" cy="46716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SZÉKELYUDVARHELY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41570" y="5707185"/>
            <a:ext cx="82296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szívógázmotor 100 LE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220 V</a:t>
            </a:r>
          </a:p>
        </p:txBody>
      </p:sp>
      <p:pic>
        <p:nvPicPr>
          <p:cNvPr id="7" name="Kép 6" descr="img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42" y="1500554"/>
            <a:ext cx="6939158" cy="47478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SZÉKELYUDVARHELY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457200" y="5715000"/>
            <a:ext cx="81534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szívógázmotor 100 LE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220 V</a:t>
            </a:r>
          </a:p>
        </p:txBody>
      </p:sp>
      <p:pic>
        <p:nvPicPr>
          <p:cNvPr id="6" name="Kép 5" descr="kov_villanytele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86" y="1474389"/>
            <a:ext cx="7228314" cy="47427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SZÉKELYUDVARHELY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762000" y="5699370"/>
            <a:ext cx="76200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4 ívfénylámpa, 260 i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zzólámpa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7" name="Kép 6" descr="U 16,5X11 313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1471245"/>
            <a:ext cx="6785580" cy="4700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SZÉKELYUDVARHELY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762000" y="5691555"/>
            <a:ext cx="76200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4 ívfénylámpa, 260 i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zzólámpa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. </a:t>
            </a:r>
          </a:p>
        </p:txBody>
      </p:sp>
      <p:pic>
        <p:nvPicPr>
          <p:cNvPr id="6" name="Kép 5" descr="kov_391 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278" y="1463429"/>
            <a:ext cx="6959922" cy="47166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SEPSISZENTGYÖRGY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676400" y="56915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Petróleumlámpák</a:t>
            </a:r>
          </a:p>
        </p:txBody>
      </p:sp>
      <p:pic>
        <p:nvPicPr>
          <p:cNvPr id="8" name="Kép 7" descr="30_0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31833" y="1484924"/>
            <a:ext cx="7273967" cy="46872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SEPSISZENTGYÖRGY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752600" y="6049110"/>
            <a:ext cx="6705600" cy="64086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Az utolsó lámpás</a:t>
            </a:r>
          </a:p>
        </p:txBody>
      </p:sp>
      <p:pic>
        <p:nvPicPr>
          <p:cNvPr id="6" name="Kép 5" descr="1908.május 2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511063"/>
            <a:ext cx="3352800" cy="4661137"/>
          </a:xfrm>
          <a:prstGeom prst="rect">
            <a:avLst/>
          </a:prstGeom>
        </p:spPr>
      </p:pic>
      <p:pic>
        <p:nvPicPr>
          <p:cNvPr id="7" name="Kép 6" descr="1905 körül - 48-as emlékm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03026" y="1523395"/>
            <a:ext cx="3845174" cy="466443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08</a:t>
            </a:r>
            <a:r>
              <a:rPr lang="en-US" dirty="0" smtClean="0"/>
              <a:t> </a:t>
            </a:r>
            <a:r>
              <a:rPr lang="hu-HU" dirty="0" smtClean="0"/>
              <a:t>SEPSISZENTGYÖRGY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988540"/>
            <a:ext cx="6705600" cy="640860"/>
          </a:xfrm>
          <a:prstGeom prst="rect">
            <a:avLst/>
          </a:prstGeom>
        </p:spPr>
        <p:txBody>
          <a:bodyPr rIns="91440" anchor="b">
            <a:normAutofit fontScale="70000" lnSpcReduction="2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 db. szívógázmotor 100 LE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, 220V</a:t>
            </a:r>
          </a:p>
        </p:txBody>
      </p:sp>
      <p:pic>
        <p:nvPicPr>
          <p:cNvPr id="8" name="Kép 7" descr="1912 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08370"/>
            <a:ext cx="7456200" cy="47029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10</a:t>
            </a:r>
            <a:r>
              <a:rPr lang="en-US" dirty="0" smtClean="0"/>
              <a:t> </a:t>
            </a:r>
            <a:r>
              <a:rPr lang="hu-HU" dirty="0" smtClean="0"/>
              <a:t>DÉS, SZAMOSÚJVÁR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915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Petróleumlámpák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Kép 11" descr="72_01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87813"/>
            <a:ext cx="7391400" cy="468877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1900 LUGOS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r>
              <a:rPr lang="hu-HU" sz="2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G:\MUNKAK 363 Gb 2019 nov 20\H. ENERGIA\AC DC 2023 május 5\1900 LUGOS\Uzina electrica  Lugoj 1900 Volker 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524000"/>
            <a:ext cx="6019800" cy="4502686"/>
          </a:xfrm>
          <a:prstGeom prst="rect">
            <a:avLst/>
          </a:prstGeom>
          <a:noFill/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db. 160 LE gőzgép 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160 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10</a:t>
            </a:r>
            <a:r>
              <a:rPr lang="en-US" dirty="0" smtClean="0"/>
              <a:t> </a:t>
            </a:r>
            <a:r>
              <a:rPr lang="hu-HU" dirty="0" smtClean="0"/>
              <a:t>DÉS, SZAMOSÚJVÁR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715000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Szentbenedek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Kornis gróf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1935 Szentbenedek Kornis a F 3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89" y="1490790"/>
            <a:ext cx="6201541" cy="46579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10</a:t>
            </a:r>
            <a:r>
              <a:rPr lang="en-US" dirty="0" smtClean="0"/>
              <a:t> </a:t>
            </a:r>
            <a:r>
              <a:rPr lang="hu-HU" dirty="0" smtClean="0"/>
              <a:t>DÉS, SZAMOSÚJVÁR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533400" y="5691555"/>
            <a:ext cx="81534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Vízturbina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 6000 V, 3 km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 110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DÉS föté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621" y="1463930"/>
            <a:ext cx="7294179" cy="46320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CSÍKSZEREDA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609600" y="56153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Petróleumlámpa (1902)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Kép 10" descr="IMG_20200313_0002 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08667" y="1500554"/>
            <a:ext cx="7120933" cy="45954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CSÍKSZEREDA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52400" y="5715000"/>
            <a:ext cx="8763000" cy="1014045"/>
          </a:xfrm>
          <a:prstGeom prst="rect">
            <a:avLst/>
          </a:prstGeom>
        </p:spPr>
        <p:txBody>
          <a:bodyPr rIns="91440" anchor="b">
            <a:normAutofit fontScale="925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3 db. Diesel motor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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</a:rPr>
              <a:t> </a:t>
            </a: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42 Hz, 3000/110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villanytelep nagyob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6539" y="1482975"/>
            <a:ext cx="7771661" cy="46543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CSÍKSZEREDA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600200" y="5691555"/>
            <a:ext cx="83820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Izzólámpák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Csikszereda Főtér Europa szálloda és Nagy Gyula üzlete,1916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663" y="1492740"/>
            <a:ext cx="7268307" cy="46482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CSÍKSZEREDA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" name="Kép 9" descr="1915 Csíkszereda azopan_000027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79060"/>
            <a:ext cx="6850713" cy="4693140"/>
          </a:xfrm>
          <a:prstGeom prst="rect">
            <a:avLst/>
          </a:prstGeom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1600200" y="5691555"/>
            <a:ext cx="83820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Izzólámpák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153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Petróleumlámpák (1906)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Kép 9" descr="Szászrégen Főtér,balra Johann Fábián és Rudolf Wagner üzlete,1906. 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81" y="1484017"/>
            <a:ext cx="8234029" cy="454359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153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Marosgát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 (1911)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Szászrégen Maros gát.19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180" y="1463430"/>
            <a:ext cx="7306420" cy="45759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153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Villanytelep (1911)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Szászrégen villanytelep.19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03" y="1494690"/>
            <a:ext cx="7327167" cy="46306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744310"/>
            <a:ext cx="8229600" cy="1014045"/>
          </a:xfrm>
          <a:prstGeom prst="rect">
            <a:avLst/>
          </a:prstGeom>
        </p:spPr>
        <p:txBody>
          <a:bodyPr rIns="91440" anchor="b">
            <a:normAutofit fontScale="85000" lnSpcReduction="10000"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vízturbina 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  <a:sym typeface="Symbol"/>
              </a:rPr>
              <a:t> </a:t>
            </a: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50 Hz, 3f, 380/220 V</a:t>
            </a:r>
          </a:p>
          <a:p>
            <a:pPr marL="54864" fontAlgn="auto">
              <a:spcAft>
                <a:spcPts val="0"/>
              </a:spcAft>
              <a:defRPr/>
            </a:pP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Diesel motor</a:t>
            </a:r>
          </a:p>
        </p:txBody>
      </p:sp>
      <p:pic>
        <p:nvPicPr>
          <p:cNvPr id="7" name="Kép 6" descr="Sächs_Regen_Elektr-Werk00048 Volker 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194" y="1447801"/>
            <a:ext cx="5342806" cy="441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381000" y="762000"/>
            <a:ext cx="822960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/>
              <a:t>1900 LUGOS </a:t>
            </a:r>
            <a:r>
              <a:rPr lang="hu-HU" dirty="0" smtClean="0"/>
              <a:t/>
            </a:r>
            <a:br>
              <a:rPr lang="hu-HU" dirty="0" smtClean="0"/>
            </a:br>
            <a:endParaRPr/>
          </a:p>
        </p:txBody>
      </p:sp>
      <p:pic>
        <p:nvPicPr>
          <p:cNvPr id="2050" name="Picture 2" descr="G:\MUNKAK 363 Gb 2019 nov 20\H. ENERGIA\AC DC 2023 május 5\1900 LUGOS\Lugos Royal kávéház a Király utcával.190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68771" y="1492740"/>
            <a:ext cx="7324356" cy="4572000"/>
          </a:xfrm>
          <a:prstGeom prst="rect">
            <a:avLst/>
          </a:prstGeom>
          <a:noFill/>
        </p:spPr>
      </p:pic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2133600" y="5791200"/>
            <a:ext cx="64008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baseline="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Izzólámpák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691555"/>
            <a:ext cx="8229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Ívfénylámpa, telefondrót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Szászrégen vásár a főtéren,1918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484925"/>
            <a:ext cx="7134395" cy="458763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691555"/>
            <a:ext cx="8229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Ívfénylámpa, telefondrót (1942)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Szászrégen Horthy Miklós tér,benzintöltő állomás.194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887" y="1482975"/>
            <a:ext cx="7214208" cy="46370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11</a:t>
            </a:r>
            <a:r>
              <a:rPr lang="en-US" dirty="0" smtClean="0"/>
              <a:t> </a:t>
            </a:r>
            <a:r>
              <a:rPr lang="hu-HU" dirty="0" smtClean="0"/>
              <a:t>SZÁSZRÉGEN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381000" y="5691555"/>
            <a:ext cx="8229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 régi generátor (2018)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Kép 5" descr="VID_20201209_140627.mp4_snapshot_00.04.6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494690"/>
            <a:ext cx="7757695" cy="463286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12</a:t>
            </a:r>
            <a:r>
              <a:rPr lang="en-US" dirty="0" smtClean="0"/>
              <a:t> </a:t>
            </a:r>
            <a:r>
              <a:rPr lang="hu-HU" dirty="0" smtClean="0"/>
              <a:t>NAGYSZALONTA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905000" y="5715000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Petróleumlámpa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14_01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5531" y="1447800"/>
            <a:ext cx="7334069" cy="4724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12</a:t>
            </a:r>
            <a:r>
              <a:rPr lang="en-US" dirty="0" smtClean="0"/>
              <a:t> </a:t>
            </a:r>
            <a:r>
              <a:rPr lang="hu-HU" dirty="0" smtClean="0"/>
              <a:t>NAGYSZALONTA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685800" y="5615355"/>
            <a:ext cx="7848600" cy="1014045"/>
          </a:xfrm>
          <a:prstGeom prst="rect">
            <a:avLst/>
          </a:prstGeom>
        </p:spPr>
        <p:txBody>
          <a:bodyPr rIns="91440" anchor="b">
            <a:no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2 db. Diesel 230 LE</a:t>
            </a:r>
            <a:r>
              <a:rPr lang="hu-HU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  </a:t>
            </a:r>
            <a:r>
              <a:rPr lang="hu-HU" sz="28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AC</a:t>
            </a:r>
            <a:r>
              <a:rPr lang="hu-HU" sz="28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sym typeface="Symbol"/>
              </a:rPr>
              <a:t>, 3f, 3100 V/120 V</a:t>
            </a:r>
            <a:endParaRPr kumimoji="0" lang="hu-H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Nagyszalonta Rákóczi út az Arany János gyógyszertárral,1915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971" y="1463429"/>
            <a:ext cx="7360199" cy="46247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13</a:t>
            </a:r>
            <a:r>
              <a:rPr lang="en-US" dirty="0" smtClean="0"/>
              <a:t> </a:t>
            </a:r>
            <a:r>
              <a:rPr lang="hu-HU" dirty="0" smtClean="0"/>
              <a:t>KÉZDIVÁSÁRHELY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2133600" y="56915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Petróleumlámpák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Kép 7" descr="Kézdivásárhely Főtér a református templommal,1918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447799"/>
            <a:ext cx="7391400" cy="472979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</a:t>
            </a:r>
            <a:r>
              <a:rPr lang="hu-HU" dirty="0" smtClean="0"/>
              <a:t>13</a:t>
            </a:r>
            <a:r>
              <a:rPr lang="en-US" dirty="0" smtClean="0"/>
              <a:t> </a:t>
            </a:r>
            <a:r>
              <a:rPr lang="hu-HU" dirty="0" smtClean="0"/>
              <a:t>KÉZDIVÁSÁRHELY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915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hu-HU" sz="3600" dirty="0" smtClean="0">
                <a:solidFill>
                  <a:srgbClr val="0070C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AC</a:t>
            </a:r>
            <a:r>
              <a:rPr lang="hu-HU" sz="3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, 42 Hz, 110 V</a:t>
            </a: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Kép 6" descr="Kézdivásárhely Gábor Áron-tér -és ház,1915.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827" y="1455614"/>
            <a:ext cx="7149128" cy="47009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Carpatii_meridionali p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38" y="388815"/>
            <a:ext cx="8911131" cy="6324600"/>
          </a:xfrm>
          <a:prstGeom prst="rect">
            <a:avLst/>
          </a:prstGeom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33400" y="517770"/>
            <a:ext cx="8305800" cy="6858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hu-HU" sz="3200" dirty="0" smtClean="0"/>
              <a:t>Az erdélyi villanyvilágítás 1918 után (AC)</a:t>
            </a:r>
            <a:endParaRPr sz="3200" b="1"/>
          </a:p>
        </p:txBody>
      </p:sp>
      <p:sp>
        <p:nvSpPr>
          <p:cNvPr id="5" name="Tartalom helye 4"/>
          <p:cNvSpPr>
            <a:spLocks noGrp="1"/>
          </p:cNvSpPr>
          <p:nvPr>
            <p:ph idx="1"/>
          </p:nvPr>
        </p:nvSpPr>
        <p:spPr>
          <a:xfrm>
            <a:off x="533400" y="1447799"/>
            <a:ext cx="8229600" cy="5105401"/>
          </a:xfrm>
          <a:effectLst>
            <a:outerShdw dist="12700" dir="4260000" algn="t" rotWithShape="0">
              <a:prstClr val="black">
                <a:alpha val="95000"/>
              </a:prstClr>
            </a:outerShdw>
          </a:effectLst>
        </p:spPr>
        <p:txBody>
          <a:bodyPr>
            <a:normAutofit fontScale="62500" lnSpcReduction="20000"/>
          </a:bodyPr>
          <a:lstStyle/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1925 SZOVÁTA                       (AC, 50 Hz, 110V)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1925 DETTA                            (AC, 50 Hz, 110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1926 BÚZIÁSFÜRDŐ             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1926 BALÁZSFALVA              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1927 TUSNÁDFÜRDŐ           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1927 ÁGOTA                          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1928 MEDGYES                      (AC, 42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1928 NASZÓD                         (AC, 42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1928 PANKOTA                       (AC, 42 Hz, 190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1929 KOVÁSZNA                     (AC, 50 Hz, 220 V)</a:t>
            </a: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1929 ZSIBÓ                               (AC, 50 Hz, 110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1931 KÜRTÖS                           (AC, 50 Hz, 110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1932 KISKAPUS                        (AC, hálózat,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1932 LIPPA                                (AC, hálózat, 220 V) 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1932 KISKAPUS                        (AC, hálózat,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1933 BRASSÓ                          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1935 LUDAS                              (AC 50 Hz, 230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1939 DICSŐSZENTMÁRTON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1942 BÁNFFYYIHUNYAD       (AC, 50 HZ, 220 V)</a:t>
            </a:r>
            <a:endParaRPr lang="en-US" dirty="0" smtClean="0">
              <a:solidFill>
                <a:schemeClr val="accent5">
                  <a:lumMod val="20000"/>
                  <a:lumOff val="80000"/>
                </a:schemeClr>
              </a:solidFill>
            </a:endParaRPr>
          </a:p>
          <a:p>
            <a:r>
              <a:rPr lang="hu-HU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1946 BETLHEN                         (AC, 50 HZ, 220 V)</a:t>
            </a:r>
            <a:endParaRPr lang="en-U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5" descr="Villanykör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382000" cy="6096000"/>
          </a:xfrm>
          <a:prstGeom prst="rect">
            <a:avLst/>
          </a:prstGeom>
        </p:spPr>
      </p:pic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876800"/>
            <a:ext cx="8229600" cy="9144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hu-HU" dirty="0" smtClean="0"/>
              <a:t>Köszönjük tisztes figyelmüket!</a:t>
            </a:r>
            <a:endParaRPr/>
          </a:p>
        </p:txBody>
      </p:sp>
      <p:sp>
        <p:nvSpPr>
          <p:cNvPr id="9" name="Rectangle 5"/>
          <p:cNvSpPr txBox="1">
            <a:spLocks noChangeArrowheads="1"/>
          </p:cNvSpPr>
          <p:nvPr/>
        </p:nvSpPr>
        <p:spPr>
          <a:xfrm>
            <a:off x="1219200" y="5691555"/>
            <a:ext cx="6705600" cy="1014045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endParaRPr kumimoji="0" lang="hu-H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2</a:t>
            </a:r>
            <a:r>
              <a:rPr lang="en-US" dirty="0" smtClean="0"/>
              <a:t> </a:t>
            </a:r>
            <a:r>
              <a:rPr lang="hu-HU" dirty="0" smtClean="0"/>
              <a:t>TORDA</a:t>
            </a:r>
            <a:endParaRPr/>
          </a:p>
        </p:txBody>
      </p:sp>
      <p:pic>
        <p:nvPicPr>
          <p:cNvPr id="4098" name="Picture 2" descr="G:\MUNKAK 363 Gb 2019 nov 20\H. ENERGIA\AC DC 2023 május 5\1902 TORDA\Torda,főtéri piac 190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477110"/>
            <a:ext cx="7041108" cy="4506309"/>
          </a:xfrm>
          <a:prstGeom prst="rect">
            <a:avLst/>
          </a:prstGeom>
          <a:noFill/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Petróleum világítás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2</a:t>
            </a:r>
            <a:r>
              <a:rPr lang="en-US" dirty="0" smtClean="0"/>
              <a:t> </a:t>
            </a:r>
            <a:r>
              <a:rPr lang="hu-HU" dirty="0" smtClean="0"/>
              <a:t>TORDA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r>
              <a:rPr lang="hu-HU" sz="2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1 db. Diesel motor 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  <a:sym typeface="Symbol"/>
              </a:rPr>
              <a:t></a:t>
            </a:r>
            <a:r>
              <a:rPr kumimoji="0" lang="hu-HU" sz="3600" b="0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22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0 V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Tartalom helye 6" descr="Torda,szinház belseje 190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929" y="1529013"/>
            <a:ext cx="6890142" cy="452596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dirty="0" smtClean="0"/>
              <a:t>190</a:t>
            </a:r>
            <a:r>
              <a:rPr lang="hu-HU" dirty="0" smtClean="0"/>
              <a:t>3</a:t>
            </a:r>
            <a:r>
              <a:rPr lang="en-US" dirty="0" smtClean="0"/>
              <a:t> </a:t>
            </a:r>
            <a:r>
              <a:rPr lang="hu-HU" dirty="0" smtClean="0"/>
              <a:t>SEGESVÁR</a:t>
            </a:r>
            <a:endParaRPr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-304800" y="5410200"/>
            <a:ext cx="9677400" cy="8382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lvl="0" algn="ctr" fontAlgn="auto">
              <a:spcAft>
                <a:spcPts val="0"/>
              </a:spcAft>
              <a:defRPr/>
            </a:pPr>
            <a:r>
              <a:rPr lang="hu-HU" sz="2600" dirty="0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.</a:t>
            </a:r>
            <a:endParaRPr lang="hu-HU" sz="2600" dirty="0" err="1" smtClean="0"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>
          <a:xfrm>
            <a:off x="381000" y="5715000"/>
            <a:ext cx="8229600" cy="9144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/>
          <a:p>
            <a:pPr marL="54864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3600" dirty="0" err="1" smtClean="0"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latin typeface="+mj-lt"/>
                <a:ea typeface="+mj-ea"/>
                <a:cs typeface="+mj-cs"/>
              </a:rPr>
              <a:t>Nagyk</a:t>
            </a:r>
            <a:r>
              <a:rPr kumimoji="0" lang="hu-HU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üküllő</a:t>
            </a:r>
            <a:r>
              <a:rPr kumimoji="0" lang="hu-H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tint val="100000"/>
                    <a:shade val="90000"/>
                    <a:satMod val="250000"/>
                    <a:alpha val="100000"/>
                  </a:schemeClr>
                </a:solidFill>
                <a:effectLst>
                  <a:outerShdw blurRad="38100" dist="25500" dir="5400000" algn="tl" rotWithShape="0">
                    <a:srgbClr val="000000">
                      <a:satMod val="180000"/>
                      <a:alpha val="7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híd, 1900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tint val="100000"/>
                  <a:shade val="90000"/>
                  <a:satMod val="250000"/>
                  <a:alpha val="100000"/>
                </a:schemeClr>
              </a:solidFill>
              <a:effectLst>
                <a:outerShdw blurRad="38100" dist="25500" dir="5400000" algn="tl" rotWithShape="0">
                  <a:srgbClr val="000000">
                    <a:satMod val="180000"/>
                    <a:alpha val="7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Tartalom helye 7" descr="1900 Segesvár azopan_0000272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443" y="1447800"/>
            <a:ext cx="6283957" cy="4611712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űhely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űhely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Műhely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5544</TotalTime>
  <Words>930</Words>
  <Application>Microsoft PowerPoint</Application>
  <PresentationFormat>Diavetítés a képernyőre (4:3 oldalarány)</PresentationFormat>
  <Paragraphs>204</Paragraphs>
  <Slides>68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68</vt:i4>
      </vt:variant>
    </vt:vector>
  </HeadingPairs>
  <TitlesOfParts>
    <vt:vector size="69" baseType="lpstr">
      <vt:lpstr>Műhely</vt:lpstr>
      <vt:lpstr>Az erdélyi villanyvilágítás története 1900-1914 között</vt:lpstr>
      <vt:lpstr>Az erdélyi villanyvilágítás története 1900-ig  </vt:lpstr>
      <vt:lpstr>3. dia</vt:lpstr>
      <vt:lpstr>1900 LUGOS</vt:lpstr>
      <vt:lpstr>1900 LUGOS</vt:lpstr>
      <vt:lpstr>1900 LUGOS  </vt:lpstr>
      <vt:lpstr>1902 TORDA</vt:lpstr>
      <vt:lpstr>1902 TORDA</vt:lpstr>
      <vt:lpstr>1903 SEGESVÁR</vt:lpstr>
      <vt:lpstr>1903 SEGESVÁR</vt:lpstr>
      <vt:lpstr>1903 SEGESVÁR</vt:lpstr>
      <vt:lpstr>1903 SEGESVÁR</vt:lpstr>
      <vt:lpstr>1903 GYERGYÓSZENTMIKLÓS</vt:lpstr>
      <vt:lpstr>1903 GYERGYÓSZENTMIKLÓS</vt:lpstr>
      <vt:lpstr>1903 GYERGYÓSZENTMIKLÓS</vt:lpstr>
      <vt:lpstr>1903 NAGYVÁRAD</vt:lpstr>
      <vt:lpstr>1903 NAGYVÁRAD</vt:lpstr>
      <vt:lpstr>1903 NAGYVÁRAD</vt:lpstr>
      <vt:lpstr>1903 NAGYVÁRAD</vt:lpstr>
      <vt:lpstr>1903 NAGYVÁRAD</vt:lpstr>
      <vt:lpstr>1903 NAGYVÁRAD</vt:lpstr>
      <vt:lpstr>1903 NAGYVÁRAD</vt:lpstr>
      <vt:lpstr>1903 DÉVA</vt:lpstr>
      <vt:lpstr>1903 DÉVA</vt:lpstr>
      <vt:lpstr>1903 DÉVA</vt:lpstr>
      <vt:lpstr>1905 ZILAH</vt:lpstr>
      <vt:lpstr>1905 ZILAH</vt:lpstr>
      <vt:lpstr>1905 ZILAH</vt:lpstr>
      <vt:lpstr>1906 KOLOZSVÁR</vt:lpstr>
      <vt:lpstr>1906 KOLOZSVÁR</vt:lpstr>
      <vt:lpstr>1906 KOLOZSVÁR</vt:lpstr>
      <vt:lpstr>1906 KOLOZSVÁR</vt:lpstr>
      <vt:lpstr>1906 KOLOZSVÁR</vt:lpstr>
      <vt:lpstr>1906 KOLOZSVÁR</vt:lpstr>
      <vt:lpstr>1906 KOLOZSVÁR</vt:lpstr>
      <vt:lpstr>1906 KOLOZSVÁR</vt:lpstr>
      <vt:lpstr>1907 VAJDAHUNYAD</vt:lpstr>
      <vt:lpstr>1907 VAJDAHUNYAD</vt:lpstr>
      <vt:lpstr>1907 VAJDAHUNYAD</vt:lpstr>
      <vt:lpstr>1908 SZÉKELYUDVARHELY</vt:lpstr>
      <vt:lpstr>1908 SZÉKELYUDVARHELY</vt:lpstr>
      <vt:lpstr>1908 SZÉKELYUDVARHELY</vt:lpstr>
      <vt:lpstr>1908 SZÉKELYUDVARHELY</vt:lpstr>
      <vt:lpstr>1908 SZÉKELYUDVARHELY</vt:lpstr>
      <vt:lpstr>1908 SZÉKELYUDVARHELY</vt:lpstr>
      <vt:lpstr>1908 SEPSISZENTGYÖRGY</vt:lpstr>
      <vt:lpstr>1908 SEPSISZENTGYÖRGY</vt:lpstr>
      <vt:lpstr>1908 SEPSISZENTGYÖRGY</vt:lpstr>
      <vt:lpstr>1910 DÉS, SZAMOSÚJVÁR</vt:lpstr>
      <vt:lpstr>1910 DÉS, SZAMOSÚJVÁR</vt:lpstr>
      <vt:lpstr>1910 DÉS, SZAMOSÚJVÁR</vt:lpstr>
      <vt:lpstr>1911 CSÍKSZEREDA</vt:lpstr>
      <vt:lpstr>1911 CSÍKSZEREDA</vt:lpstr>
      <vt:lpstr>1911 CSÍKSZEREDA</vt:lpstr>
      <vt:lpstr>1911 CSÍKSZEREDA</vt:lpstr>
      <vt:lpstr>1911 SZÁSZRÉGEN</vt:lpstr>
      <vt:lpstr>1911 SZÁSZRÉGEN</vt:lpstr>
      <vt:lpstr>1911 SZÁSZRÉGEN</vt:lpstr>
      <vt:lpstr>1911 SZÁSZRÉGEN</vt:lpstr>
      <vt:lpstr>1911 SZÁSZRÉGEN</vt:lpstr>
      <vt:lpstr>1911 SZÁSZRÉGEN</vt:lpstr>
      <vt:lpstr>1911 SZÁSZRÉGEN</vt:lpstr>
      <vt:lpstr>1912 NAGYSZALONTA</vt:lpstr>
      <vt:lpstr>1912 NAGYSZALONTA</vt:lpstr>
      <vt:lpstr>1913 KÉZDIVÁSÁRHELY</vt:lpstr>
      <vt:lpstr>1913 KÉZDIVÁSÁRHELY</vt:lpstr>
      <vt:lpstr>Az erdélyi villanyvilágítás 1918 után (AC)</vt:lpstr>
      <vt:lpstr>Köszönjük tisztes figyelmüket!</vt:lpstr>
    </vt:vector>
  </TitlesOfParts>
  <Company>XXX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SEAC conference</dc:title>
  <dc:creator>Gyula</dc:creator>
  <cp:lastModifiedBy>User</cp:lastModifiedBy>
  <cp:revision>445</cp:revision>
  <dcterms:created xsi:type="dcterms:W3CDTF">2022-08-16T10:27:32Z</dcterms:created>
  <dcterms:modified xsi:type="dcterms:W3CDTF">2023-06-26T12:35:36Z</dcterms:modified>
</cp:coreProperties>
</file>