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10" r:id="rId3"/>
    <p:sldId id="331" r:id="rId4"/>
    <p:sldId id="355" r:id="rId5"/>
    <p:sldId id="354" r:id="rId6"/>
    <p:sldId id="259" r:id="rId7"/>
    <p:sldId id="343" r:id="rId8"/>
    <p:sldId id="261" r:id="rId9"/>
    <p:sldId id="375" r:id="rId10"/>
    <p:sldId id="262" r:id="rId11"/>
    <p:sldId id="362" r:id="rId12"/>
    <p:sldId id="337" r:id="rId13"/>
    <p:sldId id="332" r:id="rId14"/>
    <p:sldId id="267" r:id="rId15"/>
    <p:sldId id="278" r:id="rId16"/>
    <p:sldId id="268" r:id="rId17"/>
    <p:sldId id="283" r:id="rId18"/>
    <p:sldId id="280" r:id="rId19"/>
    <p:sldId id="385" r:id="rId20"/>
    <p:sldId id="327" r:id="rId21"/>
    <p:sldId id="269" r:id="rId22"/>
    <p:sldId id="273" r:id="rId23"/>
    <p:sldId id="365" r:id="rId24"/>
    <p:sldId id="378" r:id="rId25"/>
    <p:sldId id="320" r:id="rId26"/>
    <p:sldId id="323" r:id="rId27"/>
    <p:sldId id="301" r:id="rId28"/>
    <p:sldId id="408" r:id="rId29"/>
    <p:sldId id="296" r:id="rId30"/>
    <p:sldId id="297" r:id="rId31"/>
    <p:sldId id="258" r:id="rId32"/>
    <p:sldId id="308" r:id="rId33"/>
    <p:sldId id="358" r:id="rId34"/>
    <p:sldId id="359" r:id="rId35"/>
    <p:sldId id="364" r:id="rId36"/>
    <p:sldId id="376" r:id="rId37"/>
    <p:sldId id="303" r:id="rId38"/>
    <p:sldId id="29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663" autoAdjust="0"/>
    <p:restoredTop sz="94205" autoAdjust="0"/>
  </p:normalViewPr>
  <p:slideViewPr>
    <p:cSldViewPr>
      <p:cViewPr>
        <p:scale>
          <a:sx n="60" d="100"/>
          <a:sy n="60" d="100"/>
        </p:scale>
        <p:origin x="-1272" y="-6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E92AF-A387-47B4-8E91-4278306576C2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DD973-D31E-4C2B-8477-C27692C125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7A07-E8EA-424E-87C7-D4E411E3324B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D8-6D26-47C9-8BFF-D19767306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7A07-E8EA-424E-87C7-D4E411E3324B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D8-6D26-47C9-8BFF-D19767306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7A07-E8EA-424E-87C7-D4E411E3324B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D8-6D26-47C9-8BFF-D19767306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7A07-E8EA-424E-87C7-D4E411E3324B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D8-6D26-47C9-8BFF-D19767306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7A07-E8EA-424E-87C7-D4E411E3324B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D8-6D26-47C9-8BFF-D19767306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7A07-E8EA-424E-87C7-D4E411E3324B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D8-6D26-47C9-8BFF-D19767306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7A07-E8EA-424E-87C7-D4E411E3324B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D8-6D26-47C9-8BFF-D19767306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7A07-E8EA-424E-87C7-D4E411E3324B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D8-6D26-47C9-8BFF-D19767306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7A07-E8EA-424E-87C7-D4E411E3324B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D8-6D26-47C9-8BFF-D19767306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7A07-E8EA-424E-87C7-D4E411E3324B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D8-6D26-47C9-8BFF-D19767306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7A07-E8EA-424E-87C7-D4E411E3324B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EED8-6D26-47C9-8BFF-D19767306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7A07-E8EA-424E-87C7-D4E411E3324B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FEED8-6D26-47C9-8BFF-D19767306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3429024"/>
          </a:xfrm>
        </p:spPr>
        <p:txBody>
          <a:bodyPr>
            <a:noAutofit/>
          </a:bodyPr>
          <a:lstStyle/>
          <a:p>
            <a:r>
              <a:rPr lang="hu-HU" sz="5400" b="1" smtClean="0">
                <a:solidFill>
                  <a:schemeClr val="accent4">
                    <a:lumMod val="50000"/>
                  </a:schemeClr>
                </a:solidFill>
              </a:rPr>
              <a:t>120 ÉVES A NAGYVÁRADI</a:t>
            </a:r>
            <a:br>
              <a:rPr lang="hu-HU" sz="5400" b="1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5400" b="1" smtClean="0">
                <a:solidFill>
                  <a:schemeClr val="accent4">
                    <a:lumMod val="50000"/>
                  </a:schemeClr>
                </a:solidFill>
              </a:rPr>
              <a:t>VILLAMOSSÁG</a:t>
            </a:r>
            <a:br>
              <a:rPr lang="hu-HU" sz="5400" b="1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5400" b="1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hu-HU" sz="5400" b="1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3200" smtClean="0">
                <a:solidFill>
                  <a:schemeClr val="accent4">
                    <a:lumMod val="50000"/>
                  </a:schemeClr>
                </a:solidFill>
              </a:rPr>
              <a:t>Makai Zoltán,  Bán László</a:t>
            </a:r>
            <a:endParaRPr lang="en-US" sz="54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4714884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smtClean="0"/>
              <a:t>     </a:t>
            </a:r>
            <a:endParaRPr lang="en-US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aci\Desktop\Partiumhon anyagNew folder\HALA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929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Laci\Desktop\64719_219964408141708_33103535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0242" y="0"/>
            <a:ext cx="51878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ci\Desktop\Partiumhon anyagNew folder\Pic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924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ci\Desktop\Partiumhon anyagNew folder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3" cy="61436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215083"/>
            <a:ext cx="578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smtClean="0"/>
              <a:t>               TIMOTIN DUMITRU</a:t>
            </a:r>
            <a:endParaRPr lang="en-US" sz="3600" b="1"/>
          </a:p>
        </p:txBody>
      </p:sp>
      <p:sp>
        <p:nvSpPr>
          <p:cNvPr id="4" name="TextBox 3"/>
          <p:cNvSpPr txBox="1"/>
          <p:nvPr/>
        </p:nvSpPr>
        <p:spPr>
          <a:xfrm>
            <a:off x="5429256" y="6286520"/>
            <a:ext cx="371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smtClean="0"/>
              <a:t>1937-1940, 1944-1950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aci\Desktop\Partiumhon anyagNew folder\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286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621508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smtClean="0"/>
              <a:t>Szűcs Ferenc</a:t>
            </a:r>
            <a:endParaRPr lang="en-US" sz="3600" b="1"/>
          </a:p>
        </p:txBody>
      </p:sp>
      <p:sp>
        <p:nvSpPr>
          <p:cNvPr id="4" name="TextBox 3"/>
          <p:cNvSpPr txBox="1"/>
          <p:nvPr/>
        </p:nvSpPr>
        <p:spPr>
          <a:xfrm>
            <a:off x="5214942" y="628652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smtClean="0"/>
              <a:t>1950-1963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aci\Desktop\Partiumhon anyagNew folder\Gheba Cornel-16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aci\Desktop\Partiumhon anyagNew folder\3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628652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smtClean="0"/>
              <a:t>Andrásy Gyula</a:t>
            </a:r>
            <a:endParaRPr lang="en-US" sz="3600" b="1"/>
          </a:p>
        </p:txBody>
      </p:sp>
      <p:sp>
        <p:nvSpPr>
          <p:cNvPr id="4" name="TextBox 3"/>
          <p:cNvSpPr txBox="1"/>
          <p:nvPr/>
        </p:nvSpPr>
        <p:spPr>
          <a:xfrm>
            <a:off x="5643570" y="6357958"/>
            <a:ext cx="350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smtClean="0"/>
              <a:t>1963-1966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aci\Desktop\Partiumhon anyagNew folder\VILL 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4106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aci\Desktop\Partiumhon anyagNew folder\VILL 13c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4"/>
            <a:ext cx="8935143" cy="6643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Laci\Desktop\Pictur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720" y="0"/>
            <a:ext cx="93106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3174" y="4714884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smtClean="0"/>
              <a:t>     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20" y="1571612"/>
            <a:ext cx="850112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hu-H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hu-HU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Nagyvárad </a:t>
            </a:r>
            <a:r>
              <a:rPr kumimoji="0" lang="hu-HU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újkori </a:t>
            </a:r>
            <a:r>
              <a:rPr kumimoji="0" lang="hu-HU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történetének jelentős eseményei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hu-H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-</a:t>
            </a:r>
            <a:r>
              <a:rPr kumimoji="0" lang="hu-H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1850 A négy "középponti város" Várad-Újváros, Várad-Olaszi,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hu-H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Várad-Velence, Várad-Váralja</a:t>
            </a:r>
            <a:r>
              <a:rPr kumimoji="0" lang="hu-HU" sz="20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egyesült. Újra létrejőtt Nagyvárad.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hu-H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-1867. A kiegyezés éve. Bevezetik az alkotmányos közigazgatást. A polgármestert és a tanácsosokat 	választják 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hu-H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-1893 és 1913 közötti évek a különlegesen dinamikus fejlődés évei, Nagyvárad városfejlődésének</a:t>
            </a:r>
            <a:r>
              <a:rPr kumimoji="0" lang="hu-HU" sz="20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leggazdagabb szakasza. Nagyvárad ma is létező 88 meghatározó épülete közül 53 ekkor épült</a:t>
            </a: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ci\Desktop\Partiumhon anyagNew folder\uzina electrica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5738" y="1179513"/>
            <a:ext cx="62103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aci\Desktop\Partiumhon anyagNew folder\Bolcas Victor - 0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Laci\Desktop\Partiumhon anyagNew folder\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628652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smtClean="0"/>
              <a:t>Copil Traian</a:t>
            </a:r>
            <a:endParaRPr lang="en-US" sz="3600" b="1"/>
          </a:p>
        </p:txBody>
      </p:sp>
      <p:sp>
        <p:nvSpPr>
          <p:cNvPr id="4" name="TextBox 3"/>
          <p:cNvSpPr txBox="1"/>
          <p:nvPr/>
        </p:nvSpPr>
        <p:spPr>
          <a:xfrm>
            <a:off x="5643570" y="642939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smtClean="0"/>
              <a:t>1966-1992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smtClean="0"/>
              <a:t>Az1960-as, 1970-es években Bihar megyében  épült új, vagy nagymértékben fejlesztett  fontosabb ipari objektumok</a:t>
            </a:r>
            <a:endParaRPr lang="en-US" sz="2400" b="1" u="sng"/>
          </a:p>
        </p:txBody>
      </p:sp>
      <p:sp>
        <p:nvSpPr>
          <p:cNvPr id="3" name="TextBox 2"/>
          <p:cNvSpPr txBox="1"/>
          <p:nvPr/>
        </p:nvSpPr>
        <p:spPr>
          <a:xfrm>
            <a:off x="1142976" y="1857364"/>
            <a:ext cx="6643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1" smtClean="0"/>
              <a:t> Timföld üzem</a:t>
            </a:r>
          </a:p>
          <a:p>
            <a:pPr>
              <a:buFont typeface="Arial" pitchFamily="34" charset="0"/>
              <a:buChar char="•"/>
            </a:pPr>
            <a:r>
              <a:rPr lang="hu-HU" sz="2000" b="1" smtClean="0"/>
              <a:t> Sinteza  vegyiüzem</a:t>
            </a:r>
          </a:p>
          <a:p>
            <a:pPr>
              <a:buFont typeface="Arial" pitchFamily="34" charset="0"/>
              <a:buChar char="•"/>
            </a:pPr>
            <a:r>
              <a:rPr lang="hu-HU" sz="2000" b="1" smtClean="0"/>
              <a:t> Élesdi Cementgyár</a:t>
            </a:r>
          </a:p>
          <a:p>
            <a:pPr>
              <a:buFont typeface="Arial" pitchFamily="34" charset="0"/>
              <a:buChar char="•"/>
            </a:pPr>
            <a:r>
              <a:rPr lang="hu-HU" sz="2000" b="1" smtClean="0"/>
              <a:t>A Széplaki Kőolajkitermelő és Kőolajfinomító vállalatok</a:t>
            </a:r>
          </a:p>
          <a:p>
            <a:pPr>
              <a:buFont typeface="Arial" pitchFamily="34" charset="0"/>
              <a:buChar char="•"/>
            </a:pPr>
            <a:r>
              <a:rPr lang="hu-HU" sz="2000" b="1" smtClean="0"/>
              <a:t>Sere melegágykomplexum </a:t>
            </a:r>
          </a:p>
          <a:p>
            <a:pPr>
              <a:buFont typeface="Arial" pitchFamily="34" charset="0"/>
              <a:buChar char="•"/>
            </a:pPr>
            <a:endParaRPr lang="en-US" sz="2000" b="1"/>
          </a:p>
        </p:txBody>
      </p:sp>
      <p:sp>
        <p:nvSpPr>
          <p:cNvPr id="4" name="TextBox 3"/>
          <p:cNvSpPr txBox="1"/>
          <p:nvPr/>
        </p:nvSpPr>
        <p:spPr>
          <a:xfrm>
            <a:off x="1214414" y="3500438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mtClean="0"/>
              <a:t> </a:t>
            </a:r>
            <a:r>
              <a:rPr lang="hu-HU" sz="2400" b="1" u="sng" smtClean="0"/>
              <a:t>Ebben az </a:t>
            </a:r>
            <a:r>
              <a:rPr lang="hu-HU" sz="2400" b="1" u="sng" smtClean="0"/>
              <a:t>időszakban </a:t>
            </a:r>
            <a:r>
              <a:rPr lang="hu-HU" sz="2400" b="1" u="sng" smtClean="0"/>
              <a:t>készült nagyobb energatikai megvalósítások</a:t>
            </a:r>
            <a:endParaRPr lang="en-US" sz="2400" b="1" u="sng"/>
          </a:p>
        </p:txBody>
      </p:sp>
      <p:sp>
        <p:nvSpPr>
          <p:cNvPr id="5" name="TextBox 4"/>
          <p:cNvSpPr txBox="1"/>
          <p:nvPr/>
        </p:nvSpPr>
        <p:spPr>
          <a:xfrm>
            <a:off x="1214414" y="4500570"/>
            <a:ext cx="657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1" smtClean="0"/>
              <a:t>CET-1 erőmű 105 MW telyesítménnyel</a:t>
            </a:r>
          </a:p>
          <a:p>
            <a:pPr>
              <a:buFont typeface="Arial" pitchFamily="34" charset="0"/>
              <a:buChar char="•"/>
            </a:pPr>
            <a:r>
              <a:rPr lang="hu-HU" sz="2000" b="1" smtClean="0"/>
              <a:t>Kapcsolat a 110 kV-os energetikai rendszerrel </a:t>
            </a:r>
          </a:p>
          <a:p>
            <a:pPr>
              <a:buFont typeface="Arial" pitchFamily="34" charset="0"/>
              <a:buChar char="•"/>
            </a:pPr>
            <a:r>
              <a:rPr lang="hu-HU" sz="2000" b="1" smtClean="0"/>
              <a:t> 220/110 kV-os Oradea Sud transzformátor állomás</a:t>
            </a:r>
          </a:p>
          <a:p>
            <a:pPr>
              <a:buFont typeface="Arial" pitchFamily="34" charset="0"/>
              <a:buChar char="•"/>
            </a:pPr>
            <a:r>
              <a:rPr lang="hu-HU" sz="2000" b="1" smtClean="0"/>
              <a:t>220(400) kV-os távvezeték megépítése, kapcsolat a 220 kV-os renndszerrel</a:t>
            </a:r>
          </a:p>
          <a:p>
            <a:pPr>
              <a:buFont typeface="Arial" pitchFamily="34" charset="0"/>
              <a:buChar char="•"/>
            </a:pPr>
            <a:r>
              <a:rPr lang="hu-HU" sz="2000" b="1" smtClean="0"/>
              <a:t>18 új 110 kV-os transzformátor állomás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642918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smtClean="0"/>
              <a:t>A 2003-ban múködő erőművek termelő kapacitása</a:t>
            </a:r>
            <a:endParaRPr lang="en-US" sz="2400" b="1" u="sng"/>
          </a:p>
        </p:txBody>
      </p:sp>
      <p:sp>
        <p:nvSpPr>
          <p:cNvPr id="3" name="TextBox 2"/>
          <p:cNvSpPr txBox="1"/>
          <p:nvPr/>
        </p:nvSpPr>
        <p:spPr>
          <a:xfrm>
            <a:off x="1357290" y="1428736"/>
            <a:ext cx="67151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sng" smtClean="0"/>
              <a:t>A- Vízerőművek</a:t>
            </a:r>
          </a:p>
          <a:p>
            <a:r>
              <a:rPr lang="hu-HU" b="1" smtClean="0"/>
              <a:t>Remec-100 MW</a:t>
            </a:r>
          </a:p>
          <a:p>
            <a:r>
              <a:rPr lang="hu-HU" b="1" smtClean="0"/>
              <a:t>Munteni-60 MW</a:t>
            </a:r>
          </a:p>
          <a:p>
            <a:r>
              <a:rPr lang="hu-HU" b="1" smtClean="0"/>
              <a:t>A Sebes Körös menti vizerőművek-63,2 MW</a:t>
            </a:r>
          </a:p>
          <a:p>
            <a:r>
              <a:rPr lang="hu-HU" b="1" smtClean="0"/>
              <a:t>Össztelyesítmény 223,2 MW</a:t>
            </a:r>
            <a:endParaRPr lang="en-US" b="1"/>
          </a:p>
        </p:txBody>
      </p:sp>
      <p:sp>
        <p:nvSpPr>
          <p:cNvPr id="4" name="TextBox 3"/>
          <p:cNvSpPr txBox="1"/>
          <p:nvPr/>
        </p:nvSpPr>
        <p:spPr>
          <a:xfrm>
            <a:off x="1357290" y="3143248"/>
            <a:ext cx="50720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u="sng" smtClean="0"/>
          </a:p>
          <a:p>
            <a:r>
              <a:rPr lang="hu-HU" sz="2000" b="1" u="sng" smtClean="0"/>
              <a:t>B- Hőerőművek</a:t>
            </a:r>
          </a:p>
          <a:p>
            <a:r>
              <a:rPr lang="hu-HU" b="1" smtClean="0"/>
              <a:t>CET-1,  225 MW</a:t>
            </a:r>
          </a:p>
          <a:p>
            <a:r>
              <a:rPr lang="hu-HU" b="1" smtClean="0"/>
              <a:t>CET-2, 150 MW</a:t>
            </a:r>
          </a:p>
          <a:p>
            <a:r>
              <a:rPr lang="hu-HU" b="1" smtClean="0"/>
              <a:t>Össztelyesítmény 375 MW</a:t>
            </a:r>
          </a:p>
          <a:p>
            <a:endParaRPr lang="hu-HU" b="1" smtClean="0"/>
          </a:p>
          <a:p>
            <a:r>
              <a:rPr lang="hu-HU" b="1" smtClean="0"/>
              <a:t>A+B=598,2 MW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ci\Desktop\Partiumhon anyagNew folder\Makai - 1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52062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ci\Desktop\Partiumhon anyagNew folder\Vedere generala a CET 1 in faza fin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38538" y="-1912938"/>
            <a:ext cx="16359188" cy="1136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aci\Desktop\Partiumhon anyagNew folder\Herczeg Maria - 1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03520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Laci\Desktop\Scan_20170430_2003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633"/>
            <a:ext cx="9144000" cy="68806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85723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14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29058" y="542926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14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8662" y="6215082"/>
            <a:ext cx="892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1903              1920               1940              1960               1980               2000               2020                   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15074" y="121442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1380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15272" y="185736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1130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72066" y="342900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688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71604" y="85723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ENERGIAFOGYASZTÁS </a:t>
            </a:r>
          </a:p>
          <a:p>
            <a:r>
              <a:rPr lang="hu-HU" smtClean="0"/>
              <a:t>          1903-1950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57884" y="50004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ENERGIAFOGYASZTÁS 1950-2013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4348" y="42860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GWh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29388" y="400050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16" y="371475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ENERGIAHORDOZÓK</a:t>
            </a:r>
          </a:p>
          <a:p>
            <a:r>
              <a:rPr lang="hu-HU" smtClean="0"/>
              <a:t>KITERMELÉSE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00760" y="407194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500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aci\Desktop\Partiumhon anyagNew folder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6211669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smtClean="0"/>
              <a:t>Cartis Dan</a:t>
            </a:r>
            <a:endParaRPr lang="en-US" sz="3600" b="1"/>
          </a:p>
        </p:txBody>
      </p:sp>
      <p:sp>
        <p:nvSpPr>
          <p:cNvPr id="4" name="TextBox 3"/>
          <p:cNvSpPr txBox="1"/>
          <p:nvPr/>
        </p:nvSpPr>
        <p:spPr>
          <a:xfrm>
            <a:off x="5357818" y="635795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1992-1997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solidFill>
                  <a:schemeClr val="bg1">
                    <a:lumMod val="95000"/>
                  </a:schemeClr>
                </a:solidFill>
              </a:rPr>
              <a:t>Károly</a:t>
            </a:r>
            <a:r>
              <a:rPr lang="hu-HU" smtClean="0"/>
              <a:t> </a:t>
            </a:r>
            <a:r>
              <a:rPr lang="hu-HU" smtClean="0">
                <a:solidFill>
                  <a:schemeClr val="bg1"/>
                </a:solidFill>
              </a:rPr>
              <a:t>Irén József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Content Placeholder 3" descr="KarolyIreneusz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445717"/>
            <a:ext cx="3429024" cy="48349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aci\Desktop\Partiumhon anyagNew folder\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3579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628652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smtClean="0"/>
              <a:t>Coroiu Nicolae</a:t>
            </a:r>
            <a:endParaRPr lang="en-US" sz="3600" b="1"/>
          </a:p>
        </p:txBody>
      </p:sp>
      <p:sp>
        <p:nvSpPr>
          <p:cNvPr id="4" name="TextBox 3"/>
          <p:cNvSpPr txBox="1"/>
          <p:nvPr/>
        </p:nvSpPr>
        <p:spPr>
          <a:xfrm>
            <a:off x="5715008" y="650083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2000-2004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ci\Desktop\Aeropor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aci\Desktop\Partiumhon anyagNew folder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628652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smtClean="0"/>
              <a:t>Boja Ionel</a:t>
            </a:r>
            <a:endParaRPr lang="en-US" sz="3600" b="1"/>
          </a:p>
        </p:txBody>
      </p:sp>
      <p:sp>
        <p:nvSpPr>
          <p:cNvPr id="4" name="TextBox 3"/>
          <p:cNvSpPr txBox="1"/>
          <p:nvPr/>
        </p:nvSpPr>
        <p:spPr>
          <a:xfrm>
            <a:off x="5072066" y="642939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2004-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D:\Foto\Lumini\Iluminat ornamental\DSC_0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8463" y="-1544638"/>
            <a:ext cx="15020926" cy="9948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Laci\Desktop\FacebookFotók\A Fekete SasSztLászlótér\13118850_1325298550816804_796810729138758685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66515" cy="5824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D:\Foto\Baratok temploma és régi képek\13315224_1349337748412884_215902312337430082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0833" y="357166"/>
            <a:ext cx="9214833" cy="6095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8215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                                              </a:t>
            </a:r>
            <a:r>
              <a:rPr lang="hu-HU" sz="3200" b="1" u="sng" smtClean="0"/>
              <a:t>Sport, kultúra</a:t>
            </a:r>
          </a:p>
          <a:p>
            <a:pPr>
              <a:buFont typeface="Arial" pitchFamily="34" charset="0"/>
              <a:buChar char="•"/>
            </a:pPr>
            <a:r>
              <a:rPr lang="hu-HU" sz="2400" b="1" smtClean="0"/>
              <a:t>A NAC 1944-45 magyar bajnok Rónai Ferenc edző, Pecsovszki, Spielman, Vécsei</a:t>
            </a:r>
          </a:p>
          <a:p>
            <a:pPr>
              <a:buFont typeface="Arial" pitchFamily="34" charset="0"/>
              <a:buChar char="•"/>
            </a:pPr>
            <a:r>
              <a:rPr lang="hu-HU" sz="2400" b="1" smtClean="0"/>
              <a:t>Az ICO 1948-ban  román bajnok Vécsei, Spielman, Ion Vasile,  Mellán, Váci, Pop Ghita, Zilahi</a:t>
            </a:r>
          </a:p>
          <a:p>
            <a:pPr>
              <a:buFont typeface="Arial" pitchFamily="34" charset="0"/>
              <a:buChar char="•"/>
            </a:pPr>
            <a:r>
              <a:rPr lang="hu-HU" sz="2400" b="1" smtClean="0"/>
              <a:t>Tőzsér József birkozó,többszörös Balkánbajnok, 5. hely a Berlini Olimpián</a:t>
            </a:r>
          </a:p>
          <a:p>
            <a:pPr>
              <a:buFont typeface="Arial" pitchFamily="34" charset="0"/>
              <a:buChar char="•"/>
            </a:pPr>
            <a:r>
              <a:rPr lang="hu-HU" sz="2400" b="1" smtClean="0"/>
              <a:t>Timkó József országos kerékpárbajnok</a:t>
            </a:r>
          </a:p>
          <a:p>
            <a:pPr>
              <a:buFont typeface="Arial" pitchFamily="34" charset="0"/>
              <a:buChar char="•"/>
            </a:pPr>
            <a:r>
              <a:rPr lang="hu-HU" sz="2400" b="1" smtClean="0"/>
              <a:t>Suta Mihály sakkmester</a:t>
            </a:r>
          </a:p>
          <a:p>
            <a:pPr>
              <a:buFont typeface="Arial" pitchFamily="34" charset="0"/>
              <a:buChar char="•"/>
            </a:pPr>
            <a:r>
              <a:rPr lang="hu-HU" sz="2400" b="1" smtClean="0"/>
              <a:t>Krupka Károly atléta országos bajnok</a:t>
            </a:r>
          </a:p>
          <a:p>
            <a:pPr>
              <a:buFont typeface="Arial" pitchFamily="34" charset="0"/>
              <a:buChar char="•"/>
            </a:pPr>
            <a:r>
              <a:rPr lang="hu-HU" sz="2400" b="1" smtClean="0"/>
              <a:t>Gyephoki csapat, többszöröszörös 2-ik helyezés</a:t>
            </a:r>
          </a:p>
          <a:p>
            <a:pPr>
              <a:buFont typeface="Arial" pitchFamily="34" charset="0"/>
              <a:buChar char="•"/>
            </a:pPr>
            <a:r>
              <a:rPr lang="hu-HU" sz="2400" b="1" smtClean="0"/>
              <a:t>Hegyesi válogatott vizilabdázó</a:t>
            </a:r>
          </a:p>
          <a:p>
            <a:pPr>
              <a:buFont typeface="Arial" pitchFamily="34" charset="0"/>
              <a:buChar char="•"/>
            </a:pPr>
            <a:r>
              <a:rPr lang="hu-HU" sz="2400" b="1" smtClean="0"/>
              <a:t> Szinjátszó csoport, kórus.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aci\Desktop\Partiumhon anyagNew folder\Makai -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4347108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ci\Desktop\Partiumhon anyagNew folder\54 SOSIRE LA PAD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Laci\Desktop\Partiumhon anyagNew folder\894049_822440087769322_1732419352_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56531" cy="6535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Laci\Desktop\FacebookFotók\5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3999" cy="5928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ci\Desktop\Partiumhon anyagNew folder\32 dir. Belayi Imre 1903-1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"/>
            <a:ext cx="8382025" cy="6286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6211669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smtClean="0"/>
              <a:t>Belányi Imre</a:t>
            </a:r>
            <a:endParaRPr lang="en-US" sz="3600" b="1"/>
          </a:p>
        </p:txBody>
      </p:sp>
      <p:sp>
        <p:nvSpPr>
          <p:cNvPr id="4" name="TextBox 3"/>
          <p:cNvSpPr txBox="1"/>
          <p:nvPr/>
        </p:nvSpPr>
        <p:spPr>
          <a:xfrm>
            <a:off x="4500562" y="633478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smtClean="0"/>
              <a:t>1903-1916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Laci\Desktop\Partiumhon anyagNew folder\vedere gener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ci\Desktop\Partiumhon anyagNew folder\hala de cazane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4189"/>
            <a:ext cx="5000660" cy="6820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C:\Users\Laci\Desktop\Scan_20170423_1156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81" y="1285860"/>
            <a:ext cx="9125819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0 ÉVES A NAGYVÁR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120 ÉVES A NAGYVÁRADA</Template>
  <TotalTime>104</TotalTime>
  <Words>244</Words>
  <Application>Microsoft Office PowerPoint</Application>
  <PresentationFormat>On-screen Show (4:3)</PresentationFormat>
  <Paragraphs>74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120 ÉVES A NAGYVÁRADA</vt:lpstr>
      <vt:lpstr>120 ÉVES A NAGYVÁRADI VILLAMOSSÁG  Makai Zoltán,  Bán László</vt:lpstr>
      <vt:lpstr>Slide 2</vt:lpstr>
      <vt:lpstr>Károly Irén József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120 ÉVES A NAGYVÁRADI VILLAMOSSÁG  Makai Zoltán,  Bán László</dc:title>
  <dc:creator>Laci</dc:creator>
  <cp:lastModifiedBy>Laci</cp:lastModifiedBy>
  <cp:revision>15</cp:revision>
  <dcterms:created xsi:type="dcterms:W3CDTF">2023-06-30T12:36:04Z</dcterms:created>
  <dcterms:modified xsi:type="dcterms:W3CDTF">2023-06-30T14:22:30Z</dcterms:modified>
</cp:coreProperties>
</file>