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326" r:id="rId5"/>
    <p:sldId id="259" r:id="rId6"/>
    <p:sldId id="260" r:id="rId7"/>
    <p:sldId id="261" r:id="rId8"/>
    <p:sldId id="316" r:id="rId9"/>
    <p:sldId id="262" r:id="rId10"/>
    <p:sldId id="308" r:id="rId11"/>
    <p:sldId id="309" r:id="rId12"/>
    <p:sldId id="310" r:id="rId13"/>
    <p:sldId id="311" r:id="rId14"/>
    <p:sldId id="312" r:id="rId15"/>
    <p:sldId id="336" r:id="rId16"/>
    <p:sldId id="313" r:id="rId17"/>
    <p:sldId id="263" r:id="rId18"/>
    <p:sldId id="264" r:id="rId19"/>
    <p:sldId id="265" r:id="rId20"/>
    <p:sldId id="266" r:id="rId21"/>
    <p:sldId id="267" r:id="rId22"/>
    <p:sldId id="314" r:id="rId23"/>
    <p:sldId id="268" r:id="rId24"/>
    <p:sldId id="269" r:id="rId25"/>
    <p:sldId id="337" r:id="rId26"/>
    <p:sldId id="338" r:id="rId27"/>
    <p:sldId id="270" r:id="rId28"/>
    <p:sldId id="271" r:id="rId29"/>
    <p:sldId id="272" r:id="rId30"/>
    <p:sldId id="273" r:id="rId31"/>
    <p:sldId id="274" r:id="rId32"/>
    <p:sldId id="275" r:id="rId33"/>
    <p:sldId id="276" r:id="rId34"/>
    <p:sldId id="277" r:id="rId35"/>
    <p:sldId id="278" r:id="rId36"/>
    <p:sldId id="339" r:id="rId37"/>
    <p:sldId id="279" r:id="rId38"/>
    <p:sldId id="280" r:id="rId39"/>
    <p:sldId id="281" r:id="rId40"/>
    <p:sldId id="315" r:id="rId41"/>
    <p:sldId id="283" r:id="rId42"/>
    <p:sldId id="284" r:id="rId43"/>
    <p:sldId id="285" r:id="rId44"/>
    <p:sldId id="286" r:id="rId45"/>
    <p:sldId id="287" r:id="rId46"/>
    <p:sldId id="340" r:id="rId47"/>
    <p:sldId id="289" r:id="rId48"/>
    <p:sldId id="288" r:id="rId49"/>
    <p:sldId id="282" r:id="rId50"/>
    <p:sldId id="327" r:id="rId51"/>
    <p:sldId id="328" r:id="rId52"/>
    <p:sldId id="317" r:id="rId53"/>
    <p:sldId id="291" r:id="rId54"/>
    <p:sldId id="331" r:id="rId55"/>
    <p:sldId id="332" r:id="rId56"/>
    <p:sldId id="333" r:id="rId57"/>
    <p:sldId id="334" r:id="rId58"/>
    <p:sldId id="305" r:id="rId59"/>
    <p:sldId id="335" r:id="rId60"/>
    <p:sldId id="292" r:id="rId61"/>
    <p:sldId id="318" r:id="rId62"/>
    <p:sldId id="293" r:id="rId63"/>
    <p:sldId id="296" r:id="rId64"/>
    <p:sldId id="298" r:id="rId65"/>
    <p:sldId id="341" r:id="rId66"/>
    <p:sldId id="299" r:id="rId67"/>
    <p:sldId id="329" r:id="rId68"/>
    <p:sldId id="319" r:id="rId69"/>
    <p:sldId id="294" r:id="rId70"/>
    <p:sldId id="297" r:id="rId71"/>
    <p:sldId id="320" r:id="rId72"/>
    <p:sldId id="321" r:id="rId73"/>
    <p:sldId id="306" r:id="rId74"/>
    <p:sldId id="342" r:id="rId75"/>
    <p:sldId id="322" r:id="rId76"/>
    <p:sldId id="303" r:id="rId77"/>
    <p:sldId id="307" r:id="rId78"/>
    <p:sldId id="302" r:id="rId79"/>
    <p:sldId id="324" r:id="rId80"/>
    <p:sldId id="323" r:id="rId81"/>
    <p:sldId id="325" r:id="rId82"/>
  </p:sldIdLst>
  <p:sldSz cx="12192000" cy="6858000"/>
  <p:notesSz cx="6858000" cy="9525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3E7"/>
    <a:srgbClr val="F8F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74" autoAdjust="0"/>
  </p:normalViewPr>
  <p:slideViewPr>
    <p:cSldViewPr snapToGrid="0">
      <p:cViewPr varScale="1">
        <p:scale>
          <a:sx n="99" d="100"/>
          <a:sy n="99" d="100"/>
        </p:scale>
        <p:origin x="84"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3255284-7EE0-4E88-8BC0-3C76F0381BA6}"/>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C80F50D9-596E-4C75-8176-EC87609B6C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34E623B0-9C6E-4221-82F7-8CE05D0F29BA}"/>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5" name="Élőláb helye 4">
            <a:extLst>
              <a:ext uri="{FF2B5EF4-FFF2-40B4-BE49-F238E27FC236}">
                <a16:creationId xmlns:a16="http://schemas.microsoft.com/office/drawing/2014/main" id="{6C6BCF9E-706A-47D2-8FC9-078B1CDAC04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76FF45E-7221-4398-A611-BC5801692BA9}"/>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367058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D61667F-BC05-4467-BE8D-3A8FAA7D6BD9}"/>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A2099D65-8C07-4B4C-BD36-97B80488ACC3}"/>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E6BF7A4B-ECCB-4058-939E-5E2C183E7566}"/>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5" name="Élőláb helye 4">
            <a:extLst>
              <a:ext uri="{FF2B5EF4-FFF2-40B4-BE49-F238E27FC236}">
                <a16:creationId xmlns:a16="http://schemas.microsoft.com/office/drawing/2014/main" id="{EADEECF3-5198-4690-BC43-FF8E3844ECBD}"/>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D988248-9282-48F1-9D09-BECADD7F974F}"/>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91139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AB31BDB9-5C38-45D1-992C-B7976CECC6C3}"/>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EA151542-40CF-4DF8-ACA1-9193777AD8CD}"/>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25FC279-296B-4BA1-8425-E5E64C6FEC4A}"/>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5" name="Élőláb helye 4">
            <a:extLst>
              <a:ext uri="{FF2B5EF4-FFF2-40B4-BE49-F238E27FC236}">
                <a16:creationId xmlns:a16="http://schemas.microsoft.com/office/drawing/2014/main" id="{ABC66BEF-9D98-4127-BB5B-66DB34BC096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61B9A39-74EC-4799-88EA-980B50FCAF3D}"/>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150541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62CE70-9B3B-46BB-AF42-184723523AEB}"/>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D65CD18-7E6B-44F5-8B12-7B9735A1076C}"/>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48AD9D9-C890-4E98-866E-3C88E16BB160}"/>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5" name="Élőláb helye 4">
            <a:extLst>
              <a:ext uri="{FF2B5EF4-FFF2-40B4-BE49-F238E27FC236}">
                <a16:creationId xmlns:a16="http://schemas.microsoft.com/office/drawing/2014/main" id="{617A9528-D3E2-4CAF-B2AE-9B1B7492DC7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7C8A5903-35C6-4AA5-B39B-7C575DB23052}"/>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114136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D6E396-2BFC-4B49-A65D-DA9CB8230235}"/>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DFDC9452-D309-4EB4-A4BF-AD6974EF1A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DC410C0A-80F9-4050-92C6-165E1EBA6CE8}"/>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5" name="Élőláb helye 4">
            <a:extLst>
              <a:ext uri="{FF2B5EF4-FFF2-40B4-BE49-F238E27FC236}">
                <a16:creationId xmlns:a16="http://schemas.microsoft.com/office/drawing/2014/main" id="{64B16FF1-C0B6-45C1-9779-114B1F30887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207B7A6B-2878-48E0-AD07-2555BE22936F}"/>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3329688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276A1D-54E3-4B9C-8974-E29707C9FB1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D186CEC-4F5C-4A4B-B710-14413D6939D2}"/>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FE6E4C05-6FA6-4C0F-89B0-97DB342DDA50}"/>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79187A00-A3D6-4AC1-A89A-BFF6BD3FEF15}"/>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6" name="Élőláb helye 5">
            <a:extLst>
              <a:ext uri="{FF2B5EF4-FFF2-40B4-BE49-F238E27FC236}">
                <a16:creationId xmlns:a16="http://schemas.microsoft.com/office/drawing/2014/main" id="{03C8B727-4EE2-4707-94FD-C735B607322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CB6EB78-70F4-4C8E-BDA1-C9173C91C952}"/>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395886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05B529-BC87-40D1-A6EA-E9A333F7E181}"/>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B3C4CB50-B7CB-4346-AC9D-384009230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1E975711-DF8C-42D6-9E1B-8B3D7DC01B74}"/>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D8932E0C-7E52-4247-9ACD-93318C1EE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05B8BD7F-A127-445C-8360-4B8599F8417D}"/>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16EEC4DD-8FA4-4FD1-935C-75D07EEDEE37}"/>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8" name="Élőláb helye 7">
            <a:extLst>
              <a:ext uri="{FF2B5EF4-FFF2-40B4-BE49-F238E27FC236}">
                <a16:creationId xmlns:a16="http://schemas.microsoft.com/office/drawing/2014/main" id="{1AF05A17-58EE-44C0-8200-C6B5876F1FC4}"/>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BF54D9C9-4BB9-4806-93BC-32A46BDF3F2D}"/>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274173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2DCF1A-C529-4D3F-B950-8E9C97AE48E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7DC09551-DE58-4BD8-AA22-90CB8EDB19B4}"/>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4" name="Élőláb helye 3">
            <a:extLst>
              <a:ext uri="{FF2B5EF4-FFF2-40B4-BE49-F238E27FC236}">
                <a16:creationId xmlns:a16="http://schemas.microsoft.com/office/drawing/2014/main" id="{F70ED2E8-0958-46D3-BD64-C7663B2CA2BE}"/>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C33AA0A8-AF66-4E23-9448-84458BF49F1C}"/>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88775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55CCC89-28D7-463D-B74E-A2684BACBCBD}"/>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3" name="Élőláb helye 2">
            <a:extLst>
              <a:ext uri="{FF2B5EF4-FFF2-40B4-BE49-F238E27FC236}">
                <a16:creationId xmlns:a16="http://schemas.microsoft.com/office/drawing/2014/main" id="{9B668873-A453-4878-83CD-9DF022F463FC}"/>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74824B2A-133D-45C2-9896-5F9773936C4E}"/>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266508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F725E39-F732-482E-B2A2-717DA00B456A}"/>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D6AA2337-A644-45BE-9B44-BC37FE6EF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D8037173-93F1-4CED-A99D-D807C1464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1B9C837-B31E-4A30-8885-704B6B433F7E}"/>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6" name="Élőláb helye 5">
            <a:extLst>
              <a:ext uri="{FF2B5EF4-FFF2-40B4-BE49-F238E27FC236}">
                <a16:creationId xmlns:a16="http://schemas.microsoft.com/office/drawing/2014/main" id="{3CD6BBFC-9B0B-4951-BCD5-4BF701D52514}"/>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795A08C8-8616-4A48-8929-8DB33891419D}"/>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228605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BF51849-2661-4D58-AA28-C1E46E52305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C05476D-D8C6-403C-B21E-E650B07CB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257CC1AA-03B0-4282-A23B-8FFF91A7CC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2687279F-9B73-4B7D-A37E-8E2F99FFFF78}"/>
              </a:ext>
            </a:extLst>
          </p:cNvPr>
          <p:cNvSpPr>
            <a:spLocks noGrp="1"/>
          </p:cNvSpPr>
          <p:nvPr>
            <p:ph type="dt" sz="half" idx="10"/>
          </p:nvPr>
        </p:nvSpPr>
        <p:spPr/>
        <p:txBody>
          <a:bodyPr/>
          <a:lstStyle/>
          <a:p>
            <a:fld id="{3D4D1322-460D-4EB9-A40E-3618F1D910D9}" type="datetimeFigureOut">
              <a:rPr lang="hu-HU" smtClean="0"/>
              <a:t>2023. 06. 27.</a:t>
            </a:fld>
            <a:endParaRPr lang="hu-HU"/>
          </a:p>
        </p:txBody>
      </p:sp>
      <p:sp>
        <p:nvSpPr>
          <p:cNvPr id="6" name="Élőláb helye 5">
            <a:extLst>
              <a:ext uri="{FF2B5EF4-FFF2-40B4-BE49-F238E27FC236}">
                <a16:creationId xmlns:a16="http://schemas.microsoft.com/office/drawing/2014/main" id="{DAFFBE2B-4976-4E74-A565-8C347695BFA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3A972A4F-1056-4B0A-8856-BF57ABA47DE4}"/>
              </a:ext>
            </a:extLst>
          </p:cNvPr>
          <p:cNvSpPr>
            <a:spLocks noGrp="1"/>
          </p:cNvSpPr>
          <p:nvPr>
            <p:ph type="sldNum" sz="quarter" idx="12"/>
          </p:nvPr>
        </p:nvSpPr>
        <p:spPr/>
        <p:txBody>
          <a:bodyPr/>
          <a:lstStyle/>
          <a:p>
            <a:fld id="{34F8B783-18A0-48FF-B493-1E9CA4BED775}" type="slidenum">
              <a:rPr lang="hu-HU" smtClean="0"/>
              <a:t>‹#›</a:t>
            </a:fld>
            <a:endParaRPr lang="hu-HU"/>
          </a:p>
        </p:txBody>
      </p:sp>
    </p:spTree>
    <p:extLst>
      <p:ext uri="{BB962C8B-B14F-4D97-AF65-F5344CB8AC3E}">
        <p14:creationId xmlns:p14="http://schemas.microsoft.com/office/powerpoint/2010/main" val="955391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487D8EF5-5EC5-46FB-8A99-6828987E9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FF97075A-1089-439C-A3E9-263505430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3F5FDEC-3923-43C8-B6D1-68026716A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D1322-460D-4EB9-A40E-3618F1D910D9}" type="datetimeFigureOut">
              <a:rPr lang="hu-HU" smtClean="0"/>
              <a:t>2023. 06. 27.</a:t>
            </a:fld>
            <a:endParaRPr lang="hu-HU"/>
          </a:p>
        </p:txBody>
      </p:sp>
      <p:sp>
        <p:nvSpPr>
          <p:cNvPr id="5" name="Élőláb helye 4">
            <a:extLst>
              <a:ext uri="{FF2B5EF4-FFF2-40B4-BE49-F238E27FC236}">
                <a16:creationId xmlns:a16="http://schemas.microsoft.com/office/drawing/2014/main" id="{1AEF257D-6A89-4BFE-9918-EBDD5F15E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67143D9E-C489-44FA-B41E-F27B2E76E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8B783-18A0-48FF-B493-1E9CA4BED775}" type="slidenum">
              <a:rPr lang="hu-HU" smtClean="0"/>
              <a:t>‹#›</a:t>
            </a:fld>
            <a:endParaRPr lang="hu-HU"/>
          </a:p>
        </p:txBody>
      </p:sp>
    </p:spTree>
    <p:extLst>
      <p:ext uri="{BB962C8B-B14F-4D97-AF65-F5344CB8AC3E}">
        <p14:creationId xmlns:p14="http://schemas.microsoft.com/office/powerpoint/2010/main" val="1233534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B68E4893-A2C5-485F-BB61-CB3DDA06A3CA}"/>
              </a:ext>
            </a:extLst>
          </p:cNvPr>
          <p:cNvSpPr/>
          <p:nvPr/>
        </p:nvSpPr>
        <p:spPr>
          <a:xfrm>
            <a:off x="1" y="1582661"/>
            <a:ext cx="12192000" cy="1846339"/>
          </a:xfrm>
          <a:prstGeom prst="rect">
            <a:avLst/>
          </a:prstGeom>
        </p:spPr>
        <p:txBody>
          <a:bodyPr wrap="square">
            <a:spAutoFit/>
          </a:bodyPr>
          <a:lstStyle/>
          <a:p>
            <a:pPr algn="ctr">
              <a:lnSpc>
                <a:spcPct val="115000"/>
              </a:lnSpc>
              <a:spcAft>
                <a:spcPts val="0"/>
              </a:spcAft>
            </a:pPr>
            <a:r>
              <a:rPr lang="hu-HU" sz="4800" b="1" kern="100" dirty="0">
                <a:latin typeface="Times New Roman" panose="02020603050405020304" pitchFamily="18" charset="0"/>
                <a:ea typeface="Calibri" panose="020F0502020204030204" pitchFamily="34" charset="0"/>
                <a:cs typeface="Calibri" panose="020F0502020204030204" pitchFamily="34" charset="0"/>
              </a:rPr>
              <a:t>175 éve született báró Eötvös Loránd</a:t>
            </a:r>
          </a:p>
          <a:p>
            <a:pPr algn="ctr">
              <a:lnSpc>
                <a:spcPct val="115000"/>
              </a:lnSpc>
              <a:spcAft>
                <a:spcPts val="0"/>
              </a:spcAft>
            </a:pPr>
            <a:r>
              <a:rPr lang="hu-HU" b="1" kern="100" dirty="0">
                <a:latin typeface="Times New Roman" panose="02020603050405020304" pitchFamily="18" charset="0"/>
                <a:ea typeface="Calibri" panose="020F0502020204030204" pitchFamily="34" charset="0"/>
                <a:cs typeface="Calibri" panose="020F0502020204030204" pitchFamily="34" charset="0"/>
              </a:rPr>
              <a:t> </a:t>
            </a:r>
            <a:endParaRPr lang="hu-HU" kern="100" dirty="0">
              <a:effectLst/>
              <a:latin typeface="Times New Roman" panose="02020603050405020304" pitchFamily="18" charset="0"/>
              <a:ea typeface="Calibri" panose="020F0502020204030204" pitchFamily="34" charset="0"/>
              <a:cs typeface="Calibri" panose="020F0502020204030204" pitchFamily="34" charset="0"/>
            </a:endParaRPr>
          </a:p>
          <a:p>
            <a:pPr algn="ctr">
              <a:lnSpc>
                <a:spcPct val="115000"/>
              </a:lnSpc>
              <a:spcAft>
                <a:spcPts val="2880"/>
              </a:spcAft>
            </a:pPr>
            <a:r>
              <a:rPr lang="hu-HU" sz="3600" b="1" kern="100" dirty="0">
                <a:latin typeface="Times New Roman" panose="02020603050405020304" pitchFamily="18" charset="0"/>
                <a:ea typeface="Calibri" panose="020F0502020204030204" pitchFamily="34" charset="0"/>
                <a:cs typeface="Calibri" panose="020F0502020204030204" pitchFamily="34" charset="0"/>
              </a:rPr>
              <a:t>Munkásságának jelentősége kortársai írásainak tükrében</a:t>
            </a:r>
            <a:endParaRPr lang="hu-HU" sz="3600" kern="100" dirty="0">
              <a:effectLst/>
              <a:latin typeface="Times New Roman" panose="02020603050405020304" pitchFamily="18" charset="0"/>
              <a:ea typeface="Calibri" panose="020F0502020204030204" pitchFamily="34" charset="0"/>
              <a:cs typeface="Calibri" panose="020F0502020204030204" pitchFamily="34" charset="0"/>
            </a:endParaRPr>
          </a:p>
        </p:txBody>
      </p:sp>
      <p:sp>
        <p:nvSpPr>
          <p:cNvPr id="7" name="Szövegdoboz 6">
            <a:extLst>
              <a:ext uri="{FF2B5EF4-FFF2-40B4-BE49-F238E27FC236}">
                <a16:creationId xmlns:a16="http://schemas.microsoft.com/office/drawing/2014/main" id="{68785D4F-F04E-46F5-9BE0-5FB631AE8044}"/>
              </a:ext>
            </a:extLst>
          </p:cNvPr>
          <p:cNvSpPr txBox="1"/>
          <p:nvPr/>
        </p:nvSpPr>
        <p:spPr>
          <a:xfrm>
            <a:off x="1559293" y="4966636"/>
            <a:ext cx="9346130" cy="1200329"/>
          </a:xfrm>
          <a:prstGeom prst="rect">
            <a:avLst/>
          </a:prstGeom>
          <a:noFill/>
        </p:spPr>
        <p:txBody>
          <a:bodyPr wrap="square" rtlCol="0">
            <a:spAutoFit/>
          </a:bodyPr>
          <a:lstStyle/>
          <a:p>
            <a:pPr algn="ctr"/>
            <a:r>
              <a:rPr lang="hu-HU" sz="2400" b="1" dirty="0" err="1">
                <a:latin typeface="Times New Roman" panose="02020603050405020304" pitchFamily="18" charset="0"/>
                <a:cs typeface="Times New Roman" panose="02020603050405020304" pitchFamily="18" charset="0"/>
              </a:rPr>
              <a:t>EMT</a:t>
            </a:r>
            <a:r>
              <a:rPr lang="hu-HU" sz="2400" b="1" dirty="0">
                <a:latin typeface="Times New Roman" panose="02020603050405020304" pitchFamily="18" charset="0"/>
                <a:cs typeface="Times New Roman" panose="02020603050405020304" pitchFamily="18" charset="0"/>
              </a:rPr>
              <a:t> Erdélyi Magyar Műszaki Tudományos Társaság</a:t>
            </a:r>
          </a:p>
          <a:p>
            <a:pPr algn="ctr"/>
            <a:r>
              <a:rPr lang="hu-HU" sz="2400" b="1" dirty="0">
                <a:latin typeface="Times New Roman" panose="02020603050405020304" pitchFamily="18" charset="0"/>
                <a:cs typeface="Times New Roman" panose="02020603050405020304" pitchFamily="18" charset="0"/>
              </a:rPr>
              <a:t>XVI. Tudomány- és technikatörténeti konferencia</a:t>
            </a:r>
          </a:p>
          <a:p>
            <a:pPr algn="ctr"/>
            <a:r>
              <a:rPr lang="hu-HU" sz="2400" b="1" dirty="0">
                <a:latin typeface="Times New Roman" panose="02020603050405020304" pitchFamily="18" charset="0"/>
                <a:cs typeface="Times New Roman" panose="02020603050405020304" pitchFamily="18" charset="0"/>
              </a:rPr>
              <a:t>Nagyszalonta, 2023. június 29. – július 2.</a:t>
            </a:r>
          </a:p>
        </p:txBody>
      </p:sp>
    </p:spTree>
    <p:extLst>
      <p:ext uri="{BB962C8B-B14F-4D97-AF65-F5344CB8AC3E}">
        <p14:creationId xmlns:p14="http://schemas.microsoft.com/office/powerpoint/2010/main" val="811805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7E4E8D6A-0C66-49D2-9099-8434D3C95760}"/>
              </a:ext>
            </a:extLst>
          </p:cNvPr>
          <p:cNvSpPr/>
          <p:nvPr/>
        </p:nvSpPr>
        <p:spPr>
          <a:xfrm>
            <a:off x="4385576" y="2151727"/>
            <a:ext cx="7806424" cy="3046988"/>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Tanulmányaira hatással volt keresztapja, Trefort Ágoston (1817 - 1888)</a:t>
            </a:r>
          </a:p>
          <a:p>
            <a:pPr algn="ctr"/>
            <a:endParaRPr lang="hu-HU" sz="3200" b="1"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1871-</a:t>
            </a:r>
            <a:r>
              <a:rPr lang="hu-HU" sz="3200" b="1" dirty="0" err="1">
                <a:latin typeface="Times New Roman" panose="02020603050405020304" pitchFamily="18" charset="0"/>
                <a:ea typeface="Calibri" panose="020F0502020204030204" pitchFamily="34" charset="0"/>
                <a:cs typeface="Calibri" panose="020F0502020204030204" pitchFamily="34" charset="0"/>
              </a:rPr>
              <a:t>től</a:t>
            </a:r>
            <a:r>
              <a:rPr lang="hu-HU" sz="3200" b="1" dirty="0">
                <a:latin typeface="Times New Roman" panose="02020603050405020304" pitchFamily="18" charset="0"/>
                <a:ea typeface="Calibri" panose="020F0502020204030204" pitchFamily="34" charset="0"/>
                <a:cs typeface="Calibri" panose="020F0502020204030204" pitchFamily="34" charset="0"/>
              </a:rPr>
              <a:t>, Eötvös József halálát követően vallás- és közoktatási miniszter, amikor Eötvös Loránd egyetemi tanár</a:t>
            </a:r>
          </a:p>
        </p:txBody>
      </p:sp>
      <p:pic>
        <p:nvPicPr>
          <p:cNvPr id="24578" name="Picture 2" descr="Trefort Ágoston (1817-1888) - ELTE Trefort Ágoston Gyakorló Gimnázium">
            <a:extLst>
              <a:ext uri="{FF2B5EF4-FFF2-40B4-BE49-F238E27FC236}">
                <a16:creationId xmlns:a16="http://schemas.microsoft.com/office/drawing/2014/main" id="{8651BB67-78CE-4F71-9A35-E067077AF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918174"/>
            <a:ext cx="4385576" cy="5021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15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4A8B2467-B4B5-44EE-B037-D323C913BADD}"/>
              </a:ext>
            </a:extLst>
          </p:cNvPr>
          <p:cNvSpPr/>
          <p:nvPr/>
        </p:nvSpPr>
        <p:spPr>
          <a:xfrm>
            <a:off x="5227348" y="2151727"/>
            <a:ext cx="6964652" cy="2554545"/>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Természettudományok iránti érdeklődését segítette anyai nagybátyja </a:t>
            </a:r>
            <a:r>
              <a:rPr lang="hu-HU" sz="3200" b="1" dirty="0" err="1">
                <a:latin typeface="Times New Roman" panose="02020603050405020304" pitchFamily="18" charset="0"/>
                <a:ea typeface="Calibri" panose="020F0502020204030204" pitchFamily="34" charset="0"/>
                <a:cs typeface="Calibri" panose="020F0502020204030204" pitchFamily="34" charset="0"/>
              </a:rPr>
              <a:t>Rosty</a:t>
            </a:r>
            <a:r>
              <a:rPr lang="hu-HU" sz="3200" b="1" dirty="0">
                <a:latin typeface="Times New Roman" panose="02020603050405020304" pitchFamily="18" charset="0"/>
                <a:ea typeface="Calibri" panose="020F0502020204030204" pitchFamily="34" charset="0"/>
                <a:cs typeface="Calibri" panose="020F0502020204030204" pitchFamily="34" charset="0"/>
              </a:rPr>
              <a:t> Pál (1830-1874) neves földrajz- és néprajztudós, fotográfus</a:t>
            </a:r>
            <a:endParaRPr lang="hu-HU" sz="3200" b="1" dirty="0"/>
          </a:p>
        </p:txBody>
      </p:sp>
      <p:pic>
        <p:nvPicPr>
          <p:cNvPr id="26626" name="Picture 2" descr="File:Székely rosty framed.jpg - Wikimedia Commons">
            <a:extLst>
              <a:ext uri="{FF2B5EF4-FFF2-40B4-BE49-F238E27FC236}">
                <a16:creationId xmlns:a16="http://schemas.microsoft.com/office/drawing/2014/main" id="{42BF8402-81FA-4FA7-BE04-495E02FEC1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93" t="13082" r="16171" b="12327"/>
          <a:stretch/>
        </p:blipFill>
        <p:spPr bwMode="auto">
          <a:xfrm>
            <a:off x="0" y="0"/>
            <a:ext cx="52273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55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9AA9A7B-6354-43C3-ABB9-BA656CF62843}"/>
              </a:ext>
            </a:extLst>
          </p:cNvPr>
          <p:cNvSpPr/>
          <p:nvPr/>
        </p:nvSpPr>
        <p:spPr>
          <a:xfrm>
            <a:off x="4899853" y="2890391"/>
            <a:ext cx="7292148" cy="2062103"/>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Nevelője, Vécsey Tamás (1839-1918) neves jogtudós</a:t>
            </a:r>
          </a:p>
          <a:p>
            <a:pPr algn="ctr"/>
            <a:r>
              <a:rPr lang="hu-HU" sz="3200" b="1" dirty="0">
                <a:latin typeface="Times New Roman" panose="02020603050405020304" pitchFamily="18" charset="0"/>
                <a:cs typeface="Calibri" panose="020F0502020204030204" pitchFamily="34" charset="0"/>
              </a:rPr>
              <a:t>egyetemi tanár</a:t>
            </a:r>
          </a:p>
          <a:p>
            <a:pPr algn="ctr"/>
            <a:r>
              <a:rPr lang="hu-HU" sz="3200" b="1" dirty="0">
                <a:latin typeface="Times New Roman" panose="02020603050405020304" pitchFamily="18" charset="0"/>
                <a:cs typeface="Calibri" panose="020F0502020204030204" pitchFamily="34" charset="0"/>
              </a:rPr>
              <a:t>MTA tag</a:t>
            </a:r>
            <a:endParaRPr lang="hu-HU" sz="3200" b="1" dirty="0"/>
          </a:p>
        </p:txBody>
      </p:sp>
      <p:pic>
        <p:nvPicPr>
          <p:cNvPr id="27650" name="Picture 2" descr="Vécsey Tamás (jogász) – Wikipédia">
            <a:extLst>
              <a:ext uri="{FF2B5EF4-FFF2-40B4-BE49-F238E27FC236}">
                <a16:creationId xmlns:a16="http://schemas.microsoft.com/office/drawing/2014/main" id="{AE3805D7-6CFC-4B90-A3C6-30EB8CAE3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92"/>
            <a:ext cx="4899852" cy="689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646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6D3B3A05-6377-41C5-8796-9946120E41F7}"/>
              </a:ext>
            </a:extLst>
          </p:cNvPr>
          <p:cNvSpPr/>
          <p:nvPr/>
        </p:nvSpPr>
        <p:spPr>
          <a:xfrm>
            <a:off x="4628098" y="2890391"/>
            <a:ext cx="7563902" cy="1569660"/>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Nevelője, Keleti Gusztáv (1834-1902) festő, képzőművészeti író,</a:t>
            </a:r>
          </a:p>
          <a:p>
            <a:pPr algn="ctr"/>
            <a:r>
              <a:rPr lang="hu-HU" sz="3200" b="1" dirty="0">
                <a:latin typeface="Times New Roman" panose="02020603050405020304" pitchFamily="18" charset="0"/>
                <a:cs typeface="Calibri" panose="020F0502020204030204" pitchFamily="34" charset="0"/>
              </a:rPr>
              <a:t>az Eötvös família családi festője</a:t>
            </a:r>
            <a:endParaRPr lang="hu-HU" sz="3200" b="1" dirty="0"/>
          </a:p>
        </p:txBody>
      </p:sp>
      <p:pic>
        <p:nvPicPr>
          <p:cNvPr id="28674" name="Picture 2" descr="Kelety Gusztáv – Wikipédia">
            <a:extLst>
              <a:ext uri="{FF2B5EF4-FFF2-40B4-BE49-F238E27FC236}">
                <a16:creationId xmlns:a16="http://schemas.microsoft.com/office/drawing/2014/main" id="{2805024A-1876-441C-9F8F-2DA7D5B8F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280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54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797FFCE-A885-4F57-A520-C804AEC3A22B}"/>
              </a:ext>
            </a:extLst>
          </p:cNvPr>
          <p:cNvPicPr>
            <a:picLocks noChangeAspect="1"/>
          </p:cNvPicPr>
          <p:nvPr/>
        </p:nvPicPr>
        <p:blipFill>
          <a:blip r:embed="rId2"/>
          <a:stretch>
            <a:fillRect/>
          </a:stretch>
        </p:blipFill>
        <p:spPr>
          <a:xfrm>
            <a:off x="3412435" y="0"/>
            <a:ext cx="5367130" cy="6858000"/>
          </a:xfrm>
          <a:prstGeom prst="rect">
            <a:avLst/>
          </a:prstGeom>
        </p:spPr>
      </p:pic>
      <p:sp>
        <p:nvSpPr>
          <p:cNvPr id="3" name="Téglalap 2">
            <a:extLst>
              <a:ext uri="{FF2B5EF4-FFF2-40B4-BE49-F238E27FC236}">
                <a16:creationId xmlns:a16="http://schemas.microsoft.com/office/drawing/2014/main" id="{0B7E7AA5-2332-4149-906B-F23C1F280092}"/>
              </a:ext>
            </a:extLst>
          </p:cNvPr>
          <p:cNvSpPr/>
          <p:nvPr/>
        </p:nvSpPr>
        <p:spPr>
          <a:xfrm>
            <a:off x="8779565" y="2151725"/>
            <a:ext cx="3412435" cy="2554545"/>
          </a:xfrm>
          <a:prstGeom prst="rect">
            <a:avLst/>
          </a:prstGeom>
        </p:spPr>
        <p:txBody>
          <a:bodyPr wrap="square">
            <a:spAutoFit/>
          </a:bodyPr>
          <a:lstStyle/>
          <a:p>
            <a:pPr algn="ctr"/>
            <a:r>
              <a:rPr lang="hu-HU" sz="3200" b="1" dirty="0">
                <a:latin typeface="Times New Roman" panose="02020603050405020304" pitchFamily="18" charset="0"/>
                <a:cs typeface="Times New Roman" panose="02020603050405020304" pitchFamily="18" charset="0"/>
              </a:rPr>
              <a:t>Eötvös Loránd ifjúkorában</a:t>
            </a:r>
          </a:p>
          <a:p>
            <a:pPr algn="ctr"/>
            <a:r>
              <a:rPr lang="hu-HU" sz="3200" b="1" dirty="0">
                <a:latin typeface="Times New Roman" panose="02020603050405020304" pitchFamily="18" charset="0"/>
                <a:cs typeface="Times New Roman" panose="02020603050405020304" pitchFamily="18" charset="0"/>
              </a:rPr>
              <a:t>Keleti Gusztáv olajfestménye (1858)</a:t>
            </a:r>
          </a:p>
        </p:txBody>
      </p:sp>
      <p:sp>
        <p:nvSpPr>
          <p:cNvPr id="4" name="Téglalap 3">
            <a:extLst>
              <a:ext uri="{FF2B5EF4-FFF2-40B4-BE49-F238E27FC236}">
                <a16:creationId xmlns:a16="http://schemas.microsoft.com/office/drawing/2014/main" id="{EA08F187-966F-4DAE-B4D2-39BE6B2F20DD}"/>
              </a:ext>
            </a:extLst>
          </p:cNvPr>
          <p:cNvSpPr/>
          <p:nvPr/>
        </p:nvSpPr>
        <p:spPr>
          <a:xfrm>
            <a:off x="0" y="2936554"/>
            <a:ext cx="3412435" cy="984885"/>
          </a:xfrm>
          <a:prstGeom prst="rect">
            <a:avLst/>
          </a:prstGeom>
        </p:spPr>
        <p:txBody>
          <a:bodyPr wrap="square">
            <a:spAutoFit/>
          </a:bodyPr>
          <a:lstStyle/>
          <a:p>
            <a:pPr algn="ctr"/>
            <a:r>
              <a:rPr lang="hu-HU" sz="2900" b="1" dirty="0">
                <a:latin typeface="Times New Roman" panose="02020603050405020304" pitchFamily="18" charset="0"/>
                <a:cs typeface="Times New Roman" panose="02020603050405020304" pitchFamily="18" charset="0"/>
              </a:rPr>
              <a:t>1857-1865 </a:t>
            </a:r>
          </a:p>
          <a:p>
            <a:pPr algn="ctr"/>
            <a:r>
              <a:rPr lang="hu-HU" sz="2900" b="1" dirty="0">
                <a:latin typeface="Times New Roman" panose="02020603050405020304" pitchFamily="18" charset="0"/>
                <a:cs typeface="Times New Roman" panose="02020603050405020304" pitchFamily="18" charset="0"/>
              </a:rPr>
              <a:t>Piarista Gimnázium</a:t>
            </a:r>
          </a:p>
        </p:txBody>
      </p:sp>
    </p:spTree>
    <p:extLst>
      <p:ext uri="{BB962C8B-B14F-4D97-AF65-F5344CB8AC3E}">
        <p14:creationId xmlns:p14="http://schemas.microsoft.com/office/powerpoint/2010/main" val="1935210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9EA107C4-5A24-44FF-B64D-FE433839E323}"/>
              </a:ext>
            </a:extLst>
          </p:cNvPr>
          <p:cNvPicPr>
            <a:picLocks noChangeAspect="1"/>
          </p:cNvPicPr>
          <p:nvPr/>
        </p:nvPicPr>
        <p:blipFill>
          <a:blip r:embed="rId2"/>
          <a:stretch>
            <a:fillRect/>
          </a:stretch>
        </p:blipFill>
        <p:spPr>
          <a:xfrm>
            <a:off x="0" y="0"/>
            <a:ext cx="5583422" cy="6396335"/>
          </a:xfrm>
          <a:prstGeom prst="rect">
            <a:avLst/>
          </a:prstGeom>
        </p:spPr>
      </p:pic>
      <p:sp>
        <p:nvSpPr>
          <p:cNvPr id="3" name="Téglalap 2">
            <a:extLst>
              <a:ext uri="{FF2B5EF4-FFF2-40B4-BE49-F238E27FC236}">
                <a16:creationId xmlns:a16="http://schemas.microsoft.com/office/drawing/2014/main" id="{279A7877-EC8E-4B0C-83CE-9E7BA27C89CB}"/>
              </a:ext>
            </a:extLst>
          </p:cNvPr>
          <p:cNvSpPr/>
          <p:nvPr/>
        </p:nvSpPr>
        <p:spPr>
          <a:xfrm>
            <a:off x="0" y="6396335"/>
            <a:ext cx="5583422" cy="430887"/>
          </a:xfrm>
          <a:prstGeom prst="rect">
            <a:avLst/>
          </a:prstGeom>
        </p:spPr>
        <p:txBody>
          <a:bodyPr wrap="square">
            <a:spAutoFit/>
          </a:bodyPr>
          <a:lstStyle/>
          <a:p>
            <a:pPr algn="ctr"/>
            <a:r>
              <a:rPr lang="hu-HU" sz="2200" i="1" dirty="0">
                <a:latin typeface="Times New Roman" panose="02020603050405020304" pitchFamily="18" charset="0"/>
                <a:cs typeface="Times New Roman" panose="02020603050405020304" pitchFamily="18" charset="0"/>
              </a:rPr>
              <a:t>Báró Eötvös József fiával, Loránddal 1860-ban</a:t>
            </a:r>
          </a:p>
        </p:txBody>
      </p:sp>
      <p:sp>
        <p:nvSpPr>
          <p:cNvPr id="4" name="Téglalap 3">
            <a:extLst>
              <a:ext uri="{FF2B5EF4-FFF2-40B4-BE49-F238E27FC236}">
                <a16:creationId xmlns:a16="http://schemas.microsoft.com/office/drawing/2014/main" id="{5A789BDB-C21C-4674-A47D-5B5B4D8EBCBF}"/>
              </a:ext>
            </a:extLst>
          </p:cNvPr>
          <p:cNvSpPr/>
          <p:nvPr/>
        </p:nvSpPr>
        <p:spPr>
          <a:xfrm>
            <a:off x="5583422" y="1659285"/>
            <a:ext cx="6608578" cy="3539430"/>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Kiváló család és rokonság, kiváló nevelők, kiváló ismeretségi kör</a:t>
            </a:r>
          </a:p>
          <a:p>
            <a:pPr algn="ctr"/>
            <a:endParaRPr lang="hu-HU" sz="3200" b="1" dirty="0">
              <a:latin typeface="Times New Roman" panose="02020603050405020304" pitchFamily="18" charset="0"/>
              <a:cs typeface="Calibri" panose="020F0502020204030204" pitchFamily="34" charset="0"/>
            </a:endParaRP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Egész életében apja elvárásainak igyekszik eleget tenni, melyek saját elvárásaivá váltak magával szemben.</a:t>
            </a:r>
            <a:endParaRPr lang="hu-HU" sz="3200" b="1" dirty="0"/>
          </a:p>
        </p:txBody>
      </p:sp>
    </p:spTree>
    <p:extLst>
      <p:ext uri="{BB962C8B-B14F-4D97-AF65-F5344CB8AC3E}">
        <p14:creationId xmlns:p14="http://schemas.microsoft.com/office/powerpoint/2010/main" val="3068359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F26A3551-F294-43BD-8015-2500D4409B29}"/>
              </a:ext>
            </a:extLst>
          </p:cNvPr>
          <p:cNvSpPr/>
          <p:nvPr/>
        </p:nvSpPr>
        <p:spPr>
          <a:xfrm>
            <a:off x="1053860" y="1413063"/>
            <a:ext cx="10084279" cy="4031873"/>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Apja ösztönzésére beiratkozott a Pesti Királyi Tudományegyetem jogi fakultására, ahol inkább a természettudományok érdekelték. </a:t>
            </a:r>
          </a:p>
          <a:p>
            <a:pPr algn="ctr"/>
            <a:endParaRPr lang="hu-HU" sz="3200" b="1" dirty="0">
              <a:latin typeface="Times New Roman" panose="02020603050405020304" pitchFamily="18" charset="0"/>
              <a:cs typeface="Calibri" panose="020F0502020204030204" pitchFamily="34" charset="0"/>
            </a:endParaRP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Báró Eötvös József 1866-</a:t>
            </a:r>
            <a:r>
              <a:rPr lang="hu-HU" sz="3200" b="1" dirty="0" err="1">
                <a:latin typeface="Times New Roman" panose="02020603050405020304" pitchFamily="18" charset="0"/>
                <a:cs typeface="Calibri" panose="020F0502020204030204" pitchFamily="34" charset="0"/>
              </a:rPr>
              <a:t>tól</a:t>
            </a:r>
            <a:r>
              <a:rPr lang="hu-HU" sz="3200" b="1" dirty="0">
                <a:latin typeface="Times New Roman" panose="02020603050405020304" pitchFamily="18" charset="0"/>
                <a:cs typeface="Calibri" panose="020F0502020204030204" pitchFamily="34" charset="0"/>
              </a:rPr>
              <a:t> haláláig (1871) a Magyar Tudományos Akadémia elnöke,</a:t>
            </a:r>
          </a:p>
          <a:p>
            <a:pPr algn="ctr"/>
            <a:r>
              <a:rPr lang="hu-HU" sz="3200" b="1" dirty="0">
                <a:latin typeface="Times New Roman" panose="02020603050405020304" pitchFamily="18" charset="0"/>
                <a:cs typeface="Calibri" panose="020F0502020204030204" pitchFamily="34" charset="0"/>
              </a:rPr>
              <a:t>1867-1871 között vallás- és közoktatásügyi miniszter</a:t>
            </a:r>
            <a:endParaRPr lang="hu-HU" sz="3200" b="1" dirty="0"/>
          </a:p>
        </p:txBody>
      </p:sp>
    </p:spTree>
    <p:extLst>
      <p:ext uri="{BB962C8B-B14F-4D97-AF65-F5344CB8AC3E}">
        <p14:creationId xmlns:p14="http://schemas.microsoft.com/office/powerpoint/2010/main" val="3605994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64C953B-85DC-46D9-84DB-2841BA80D471}"/>
              </a:ext>
            </a:extLst>
          </p:cNvPr>
          <p:cNvSpPr/>
          <p:nvPr/>
        </p:nvSpPr>
        <p:spPr>
          <a:xfrm>
            <a:off x="6473628" y="674400"/>
            <a:ext cx="5718372" cy="5509200"/>
          </a:xfrm>
          <a:prstGeom prst="rect">
            <a:avLst/>
          </a:prstGeom>
        </p:spPr>
        <p:txBody>
          <a:bodyPr wrap="square">
            <a:spAutoFit/>
          </a:bodyPr>
          <a:lstStyle/>
          <a:p>
            <a:pPr algn="ctr"/>
            <a:r>
              <a:rPr lang="hu-HU" sz="3200" b="1" dirty="0" err="1">
                <a:latin typeface="Times New Roman" panose="02020603050405020304" pitchFamily="18" charset="0"/>
                <a:ea typeface="Calibri" panose="020F0502020204030204" pitchFamily="34" charset="0"/>
                <a:cs typeface="Calibri" panose="020F0502020204030204" pitchFamily="34" charset="0"/>
              </a:rPr>
              <a:t>Petzval</a:t>
            </a:r>
            <a:r>
              <a:rPr lang="hu-HU" sz="3200" b="1" dirty="0">
                <a:latin typeface="Times New Roman" panose="02020603050405020304" pitchFamily="18" charset="0"/>
                <a:ea typeface="Calibri" panose="020F0502020204030204" pitchFamily="34" charset="0"/>
                <a:cs typeface="Calibri" panose="020F0502020204030204" pitchFamily="34" charset="0"/>
              </a:rPr>
              <a:t> Ottónál (1809-1883) tanult matematikát</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Mérnök-matematikus, egyetemi tanár, MTA tag.</a:t>
            </a:r>
          </a:p>
          <a:p>
            <a:pPr algn="ctr"/>
            <a:r>
              <a:rPr lang="hu-HU" sz="3200" b="1" dirty="0">
                <a:latin typeface="Times New Roman" panose="02020603050405020304" pitchFamily="18" charset="0"/>
                <a:cs typeface="Calibri" panose="020F0502020204030204" pitchFamily="34" charset="0"/>
              </a:rPr>
              <a:t>Foglalkozott hidrodinamikával és csillagászattal is.</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Bátyja </a:t>
            </a:r>
            <a:r>
              <a:rPr lang="hu-HU" sz="3200" b="1" dirty="0" err="1">
                <a:latin typeface="Times New Roman" panose="02020603050405020304" pitchFamily="18" charset="0"/>
                <a:cs typeface="Calibri" panose="020F0502020204030204" pitchFamily="34" charset="0"/>
              </a:rPr>
              <a:t>Petzval</a:t>
            </a:r>
            <a:r>
              <a:rPr lang="hu-HU" sz="3200" b="1" dirty="0">
                <a:latin typeface="Times New Roman" panose="02020603050405020304" pitchFamily="18" charset="0"/>
                <a:cs typeface="Calibri" panose="020F0502020204030204" pitchFamily="34" charset="0"/>
              </a:rPr>
              <a:t> József (1807-1891) mérnök-matematikus, egyetemi tanár, feltaláló.</a:t>
            </a:r>
          </a:p>
        </p:txBody>
      </p:sp>
      <p:pic>
        <p:nvPicPr>
          <p:cNvPr id="4098" name="Picture 2" descr="Petzval Ottó – Wikipédia">
            <a:extLst>
              <a:ext uri="{FF2B5EF4-FFF2-40B4-BE49-F238E27FC236}">
                <a16:creationId xmlns:a16="http://schemas.microsoft.com/office/drawing/2014/main" id="{B1BECD1B-E338-4572-BC6C-8E5363200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736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5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6334A6BD-2B59-4ABC-A76F-54E9704FD977}"/>
              </a:ext>
            </a:extLst>
          </p:cNvPr>
          <p:cNvSpPr/>
          <p:nvPr/>
        </p:nvSpPr>
        <p:spPr>
          <a:xfrm>
            <a:off x="5030787" y="1166842"/>
            <a:ext cx="7161213" cy="4524315"/>
          </a:xfrm>
          <a:prstGeom prst="rect">
            <a:avLst/>
          </a:prstGeom>
        </p:spPr>
        <p:txBody>
          <a:bodyPr wrap="square">
            <a:spAutoFit/>
          </a:bodyPr>
          <a:lstStyle/>
          <a:p>
            <a:pPr algn="ctr"/>
            <a:r>
              <a:rPr lang="hu-HU" sz="3200" b="1" dirty="0" err="1">
                <a:latin typeface="Times New Roman" panose="02020603050405020304" pitchFamily="18" charset="0"/>
                <a:ea typeface="Calibri" panose="020F0502020204030204" pitchFamily="34" charset="0"/>
                <a:cs typeface="Calibri" panose="020F0502020204030204" pitchFamily="34" charset="0"/>
              </a:rPr>
              <a:t>Krenner</a:t>
            </a:r>
            <a:r>
              <a:rPr lang="hu-HU" sz="3200" b="1" dirty="0">
                <a:latin typeface="Times New Roman" panose="02020603050405020304" pitchFamily="18" charset="0"/>
                <a:ea typeface="Calibri" panose="020F0502020204030204" pitchFamily="34" charset="0"/>
                <a:cs typeface="Calibri" panose="020F0502020204030204" pitchFamily="34" charset="0"/>
              </a:rPr>
              <a:t> Józsefnél (1839-1920) </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tanult ásvány- és kőzettant</a:t>
            </a:r>
          </a:p>
          <a:p>
            <a:pPr algn="ctr"/>
            <a:endParaRPr lang="hu-HU" sz="3200" b="1" dirty="0">
              <a:latin typeface="Times New Roman" panose="02020603050405020304" pitchFamily="18" charset="0"/>
              <a:cs typeface="Calibri" panose="020F0502020204030204" pitchFamily="34" charset="0"/>
            </a:endParaRPr>
          </a:p>
          <a:p>
            <a:pPr algn="ctr"/>
            <a:r>
              <a:rPr lang="hu-HU" sz="3200" b="1" dirty="0" err="1">
                <a:latin typeface="Times New Roman" panose="02020603050405020304" pitchFamily="18" charset="0"/>
                <a:cs typeface="Calibri" panose="020F0502020204030204" pitchFamily="34" charset="0"/>
              </a:rPr>
              <a:t>Mineralógus</a:t>
            </a:r>
            <a:r>
              <a:rPr lang="hu-HU" sz="3200" b="1" dirty="0">
                <a:latin typeface="Times New Roman" panose="02020603050405020304" pitchFamily="18" charset="0"/>
                <a:cs typeface="Calibri" panose="020F0502020204030204" pitchFamily="34" charset="0"/>
              </a:rPr>
              <a:t>, ásványkutató, új ásványfajták felfedezője, geológus, akadémikus.</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Később barátja, erdélyi geológiai tanulmányútjának társa</a:t>
            </a:r>
            <a:endParaRPr lang="hu-HU" sz="3200" b="1" dirty="0"/>
          </a:p>
        </p:txBody>
      </p:sp>
      <p:pic>
        <p:nvPicPr>
          <p:cNvPr id="5122" name="Picture 2" descr="A Magyar Természettudományi Múzeum Trianon előestéjén: Ásvány- és Őslénytár  | Trianon">
            <a:extLst>
              <a:ext uri="{FF2B5EF4-FFF2-40B4-BE49-F238E27FC236}">
                <a16:creationId xmlns:a16="http://schemas.microsoft.com/office/drawing/2014/main" id="{F0A51236-586B-49F2-B8CC-1D6975F86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0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601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FBBC1B23-3357-4871-9997-EBE81B0DB1A1}"/>
              </a:ext>
            </a:extLst>
          </p:cNvPr>
          <p:cNvSpPr/>
          <p:nvPr/>
        </p:nvSpPr>
        <p:spPr>
          <a:xfrm>
            <a:off x="4730904" y="674400"/>
            <a:ext cx="7461096" cy="5509200"/>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Than Károlynál (1834-1908) </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tanult kémiát</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Tervei szerint készült el a Trefort-kertben a Kémiai Intézet 1872-ben.</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A Magyar Természettudományi Társulat elnöke (1872-1880).</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Eötvös Loránd hallgatóként dolgozott a laboratóriumában.</a:t>
            </a:r>
            <a:endParaRPr lang="hu-HU" sz="3200" b="1" dirty="0"/>
          </a:p>
        </p:txBody>
      </p:sp>
      <p:pic>
        <p:nvPicPr>
          <p:cNvPr id="3" name="Kép 2">
            <a:extLst>
              <a:ext uri="{FF2B5EF4-FFF2-40B4-BE49-F238E27FC236}">
                <a16:creationId xmlns:a16="http://schemas.microsoft.com/office/drawing/2014/main" id="{3A5E5437-A7B3-4057-9379-0E36DD60EE81}"/>
              </a:ext>
            </a:extLst>
          </p:cNvPr>
          <p:cNvPicPr>
            <a:picLocks noChangeAspect="1"/>
          </p:cNvPicPr>
          <p:nvPr/>
        </p:nvPicPr>
        <p:blipFill>
          <a:blip r:embed="rId2"/>
          <a:stretch>
            <a:fillRect/>
          </a:stretch>
        </p:blipFill>
        <p:spPr>
          <a:xfrm>
            <a:off x="-1" y="0"/>
            <a:ext cx="4730905" cy="6858000"/>
          </a:xfrm>
          <a:prstGeom prst="rect">
            <a:avLst/>
          </a:prstGeom>
        </p:spPr>
      </p:pic>
    </p:spTree>
    <p:extLst>
      <p:ext uri="{BB962C8B-B14F-4D97-AF65-F5344CB8AC3E}">
        <p14:creationId xmlns:p14="http://schemas.microsoft.com/office/powerpoint/2010/main" val="116593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D357BF6A-6283-42E4-90B9-CA093E487961}"/>
              </a:ext>
            </a:extLst>
          </p:cNvPr>
          <p:cNvSpPr/>
          <p:nvPr/>
        </p:nvSpPr>
        <p:spPr>
          <a:xfrm>
            <a:off x="1069675" y="0"/>
            <a:ext cx="10041147" cy="6287427"/>
          </a:xfrm>
          <a:prstGeom prst="rect">
            <a:avLst/>
          </a:prstGeom>
        </p:spPr>
        <p:txBody>
          <a:bodyPr wrap="square">
            <a:spAutoFit/>
          </a:bodyPr>
          <a:lstStyle/>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r>
              <a:rPr lang="hu-HU" sz="2800" b="1" i="1" kern="100" dirty="0">
                <a:latin typeface="Times New Roman" panose="02020603050405020304" pitchFamily="18" charset="0"/>
                <a:ea typeface="Calibri" panose="020F0502020204030204" pitchFamily="34" charset="0"/>
                <a:cs typeface="Calibri" panose="020F0502020204030204" pitchFamily="34" charset="0"/>
              </a:rPr>
              <a:t>175 éve született báró Eötvös Loránd</a:t>
            </a:r>
          </a:p>
          <a:p>
            <a:pPr algn="ctr">
              <a:lnSpc>
                <a:spcPct val="107000"/>
              </a:lnSpc>
              <a:spcAft>
                <a:spcPts val="1200"/>
              </a:spcAft>
            </a:pPr>
            <a:r>
              <a:rPr lang="hu-HU" sz="2800" b="1" i="1" kern="100" dirty="0">
                <a:latin typeface="Times New Roman" panose="02020603050405020304" pitchFamily="18" charset="0"/>
                <a:ea typeface="Calibri" panose="020F0502020204030204" pitchFamily="34" charset="0"/>
                <a:cs typeface="Calibri" panose="020F0502020204030204" pitchFamily="34" charset="0"/>
              </a:rPr>
              <a:t> Munkásságának jelentősége kortársai írásainak tükrében</a:t>
            </a:r>
          </a:p>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endParaRPr lang="hu-HU" sz="24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1200"/>
              </a:spcAft>
            </a:pPr>
            <a:r>
              <a:rPr lang="hu-HU" sz="2400" b="1" i="1" kern="100" dirty="0">
                <a:effectLst/>
                <a:latin typeface="Times New Roman" panose="02020603050405020304" pitchFamily="18" charset="0"/>
                <a:ea typeface="Calibri" panose="020F0502020204030204" pitchFamily="34" charset="0"/>
                <a:cs typeface="Calibri" panose="020F0502020204030204" pitchFamily="34" charset="0"/>
              </a:rPr>
              <a:t>Holló Csaba okl. éptőmérnök</a:t>
            </a:r>
            <a:endParaRPr lang="hu-HU" sz="2800" b="1" kern="100" dirty="0">
              <a:effectLst/>
              <a:latin typeface="Times New Roman" panose="02020603050405020304" pitchFamily="18" charset="0"/>
              <a:ea typeface="Calibri" panose="020F0502020204030204" pitchFamily="34" charset="0"/>
              <a:cs typeface="Calibri" panose="020F0502020204030204" pitchFamily="34" charset="0"/>
            </a:endParaRPr>
          </a:p>
          <a:p>
            <a:pPr algn="ctr">
              <a:lnSpc>
                <a:spcPct val="107000"/>
              </a:lnSpc>
              <a:spcAft>
                <a:spcPts val="4000"/>
              </a:spcAft>
            </a:pPr>
            <a:r>
              <a:rPr lang="hu-HU" b="1" kern="100" dirty="0">
                <a:latin typeface="Times New Roman" panose="02020603050405020304" pitchFamily="18" charset="0"/>
                <a:ea typeface="Calibri" panose="020F0502020204030204" pitchFamily="34" charset="0"/>
                <a:cs typeface="Calibri" panose="020F0502020204030204" pitchFamily="34" charset="0"/>
              </a:rPr>
              <a:t>A Magyar Mérnöki Kamara alelnöke 1994-2021, elnökségi tagja 2021-</a:t>
            </a:r>
            <a:r>
              <a:rPr lang="hu-HU" b="1" kern="100" dirty="0" err="1">
                <a:latin typeface="Times New Roman" panose="02020603050405020304" pitchFamily="18" charset="0"/>
                <a:ea typeface="Calibri" panose="020F0502020204030204" pitchFamily="34" charset="0"/>
                <a:cs typeface="Calibri" panose="020F0502020204030204" pitchFamily="34" charset="0"/>
              </a:rPr>
              <a:t>től</a:t>
            </a:r>
            <a:br>
              <a:rPr lang="hu-HU" b="1" kern="100" dirty="0">
                <a:latin typeface="Times New Roman" panose="02020603050405020304" pitchFamily="18" charset="0"/>
                <a:ea typeface="Calibri" panose="020F0502020204030204" pitchFamily="34" charset="0"/>
                <a:cs typeface="Calibri" panose="020F0502020204030204" pitchFamily="34" charset="0"/>
              </a:rPr>
            </a:br>
            <a:r>
              <a:rPr lang="hu-HU" b="1" kern="100" dirty="0">
                <a:latin typeface="Times New Roman" panose="02020603050405020304" pitchFamily="18" charset="0"/>
                <a:ea typeface="Calibri" panose="020F0502020204030204" pitchFamily="34" charset="0"/>
                <a:cs typeface="Calibri" panose="020F0502020204030204" pitchFamily="34" charset="0"/>
              </a:rPr>
              <a:t>A Borsod-Abaúj-Zemplén Vármegyei Mérnöki Kamara elnöke </a:t>
            </a:r>
            <a:endParaRPr lang="hu-HU" sz="2800" b="1"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4" name="Kép 3">
            <a:extLst>
              <a:ext uri="{FF2B5EF4-FFF2-40B4-BE49-F238E27FC236}">
                <a16:creationId xmlns:a16="http://schemas.microsoft.com/office/drawing/2014/main" id="{577BB502-22E9-4A76-9D45-55E5F1D4DE39}"/>
              </a:ext>
            </a:extLst>
          </p:cNvPr>
          <p:cNvPicPr/>
          <p:nvPr/>
        </p:nvPicPr>
        <p:blipFill rotWithShape="1">
          <a:blip r:embed="rId2" cstate="print">
            <a:extLst>
              <a:ext uri="{28A0092B-C50C-407E-A947-70E740481C1C}">
                <a14:useLocalDpi xmlns:a14="http://schemas.microsoft.com/office/drawing/2010/main" val="0"/>
              </a:ext>
            </a:extLst>
          </a:blip>
          <a:srcRect t="20185" b="26777"/>
          <a:stretch/>
        </p:blipFill>
        <p:spPr bwMode="auto">
          <a:xfrm>
            <a:off x="4704652" y="2122252"/>
            <a:ext cx="2771191" cy="26134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790994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6D9A448F-1F21-43C1-AF78-8129F8C8B217}"/>
              </a:ext>
            </a:extLst>
          </p:cNvPr>
          <p:cNvSpPr/>
          <p:nvPr/>
        </p:nvSpPr>
        <p:spPr>
          <a:xfrm>
            <a:off x="336430" y="1289953"/>
            <a:ext cx="11542144" cy="4278094"/>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Eötvös Loránd emlékei a Pesti egyetemi évekről</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Pesten „természettudományt természet nélkül” oktatnak</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600" i="1" dirty="0">
                <a:latin typeface="Times New Roman" panose="02020603050405020304" pitchFamily="18" charset="0"/>
                <a:ea typeface="Calibri" panose="020F0502020204030204" pitchFamily="34" charset="0"/>
                <a:cs typeface="Calibri" panose="020F0502020204030204" pitchFamily="34" charset="0"/>
              </a:rPr>
              <a:t>„… mikor aztán tanárom arra méltatott, hogy saját vizsgálataiba is betekinthessek, akkor jöttem tisztába magammal, akkor tudtam meg igazán, hogy tudományos hajlamait követve mire lehetek én jó e hazában, …”</a:t>
            </a:r>
          </a:p>
        </p:txBody>
      </p:sp>
    </p:spTree>
    <p:extLst>
      <p:ext uri="{BB962C8B-B14F-4D97-AF65-F5344CB8AC3E}">
        <p14:creationId xmlns:p14="http://schemas.microsoft.com/office/powerpoint/2010/main" val="363681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ED3A4A0B-6C51-4C21-83A4-FE7769A290C3}"/>
              </a:ext>
            </a:extLst>
          </p:cNvPr>
          <p:cNvSpPr/>
          <p:nvPr/>
        </p:nvSpPr>
        <p:spPr>
          <a:xfrm>
            <a:off x="327804" y="857142"/>
            <a:ext cx="11559396" cy="5143716"/>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Ifjan fogalmazódott meg benne az a később jelmondattá is vált mondás, amit a Magyar Tudományos Akadémia 1898. évi közgyűlésén tett közkinccsé:</a:t>
            </a:r>
          </a:p>
          <a:p>
            <a:pPr algn="ctr">
              <a:lnSpc>
                <a:spcPct val="115000"/>
              </a:lnSpc>
              <a:spcAft>
                <a:spcPts val="0"/>
              </a:spcAft>
            </a:pP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a:p>
            <a:pPr algn="ctr">
              <a:lnSpc>
                <a:spcPct val="115000"/>
              </a:lnSpc>
              <a:spcAft>
                <a:spcPts val="0"/>
              </a:spcAft>
            </a:pPr>
            <a:r>
              <a:rPr lang="hu-HU" sz="3200" b="1" i="1" kern="100" dirty="0">
                <a:latin typeface="Times New Roman" panose="02020603050405020304" pitchFamily="18" charset="0"/>
                <a:ea typeface="Calibri" panose="020F0502020204030204" pitchFamily="34" charset="0"/>
                <a:cs typeface="Calibri" panose="020F0502020204030204" pitchFamily="34" charset="0"/>
              </a:rPr>
              <a:t>„A derék kora követelményeinek tesz eleget, a derekabb a jövőnek is lerakja alapját.” </a:t>
            </a:r>
          </a:p>
          <a:p>
            <a:pPr algn="ctr">
              <a:lnSpc>
                <a:spcPct val="115000"/>
              </a:lnSpc>
              <a:spcAft>
                <a:spcPts val="0"/>
              </a:spcAft>
            </a:pPr>
            <a:endParaRPr lang="hu-HU" sz="3200"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Ez a gondolat vezérelte Heidelbergbe is, ahol kora legkiválóbb tudósai oktatták.</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094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09642A8-0BDE-46CF-9AE2-F628A29E22A9}"/>
              </a:ext>
            </a:extLst>
          </p:cNvPr>
          <p:cNvSpPr/>
          <p:nvPr/>
        </p:nvSpPr>
        <p:spPr>
          <a:xfrm>
            <a:off x="4477108" y="2151727"/>
            <a:ext cx="7714892" cy="2554545"/>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1867-ben apja újból vallás és közoktatási miniszter lett, ekkor döntött a természettudományok mellett a jogi pálya helyett és arról, hogy a Heidelbergi Egyetemen kíván tovább tanulni. </a:t>
            </a:r>
            <a:endParaRPr lang="hu-HU" sz="3200" dirty="0"/>
          </a:p>
        </p:txBody>
      </p:sp>
      <p:pic>
        <p:nvPicPr>
          <p:cNvPr id="29698" name="Picture 2" descr="Eötvös József - eotvos.nye.hu">
            <a:extLst>
              <a:ext uri="{FF2B5EF4-FFF2-40B4-BE49-F238E27FC236}">
                <a16:creationId xmlns:a16="http://schemas.microsoft.com/office/drawing/2014/main" id="{C9885B38-2208-4F64-BF1F-3AC7D0427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77109" cy="6865615"/>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id="{04A11A4E-CDCB-48C0-A774-07E35AA84F86}"/>
              </a:ext>
            </a:extLst>
          </p:cNvPr>
          <p:cNvSpPr txBox="1"/>
          <p:nvPr/>
        </p:nvSpPr>
        <p:spPr>
          <a:xfrm>
            <a:off x="1057992" y="0"/>
            <a:ext cx="2361122" cy="430887"/>
          </a:xfrm>
          <a:prstGeom prst="rect">
            <a:avLst/>
          </a:prstGeom>
          <a:noFill/>
        </p:spPr>
        <p:txBody>
          <a:bodyPr wrap="square" rtlCol="0">
            <a:spAutoFit/>
          </a:bodyPr>
          <a:lstStyle/>
          <a:p>
            <a:r>
              <a:rPr lang="hu-HU" sz="2200" i="1" dirty="0">
                <a:latin typeface="Times New Roman" panose="02020603050405020304" pitchFamily="18" charset="0"/>
                <a:cs typeface="Times New Roman" panose="02020603050405020304" pitchFamily="18" charset="0"/>
              </a:rPr>
              <a:t>báró Eötvös József</a:t>
            </a:r>
          </a:p>
        </p:txBody>
      </p:sp>
    </p:spTree>
    <p:extLst>
      <p:ext uri="{BB962C8B-B14F-4D97-AF65-F5344CB8AC3E}">
        <p14:creationId xmlns:p14="http://schemas.microsoft.com/office/powerpoint/2010/main" val="2144568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3751CC65-33DF-4BF0-A53C-5973E36A8138}"/>
              </a:ext>
            </a:extLst>
          </p:cNvPr>
          <p:cNvSpPr/>
          <p:nvPr/>
        </p:nvSpPr>
        <p:spPr>
          <a:xfrm>
            <a:off x="5391508" y="290833"/>
            <a:ext cx="6800492" cy="6028573"/>
          </a:xfrm>
          <a:prstGeom prst="rect">
            <a:avLst/>
          </a:prstGeom>
        </p:spPr>
        <p:txBody>
          <a:bodyPr wrap="square">
            <a:spAutoFit/>
          </a:bodyPr>
          <a:lstStyle/>
          <a:p>
            <a:pPr algn="ctr">
              <a:lnSpc>
                <a:spcPct val="115000"/>
              </a:lnSpc>
              <a:spcAft>
                <a:spcPts val="0"/>
              </a:spcAft>
            </a:pPr>
            <a:r>
              <a:rPr lang="hu-HU" sz="3200" b="1" kern="100" dirty="0">
                <a:latin typeface="Times New Roman" panose="02020603050405020304" pitchFamily="18" charset="0"/>
                <a:ea typeface="Calibri" panose="020F0502020204030204" pitchFamily="34" charset="0"/>
                <a:cs typeface="Calibri" panose="020F0502020204030204" pitchFamily="34" charset="0"/>
              </a:rPr>
              <a:t>Hallgatói ars poeticája:</a:t>
            </a:r>
          </a:p>
          <a:p>
            <a:pPr algn="ctr">
              <a:lnSpc>
                <a:spcPct val="115000"/>
              </a:lnSpc>
              <a:spcAft>
                <a:spcPts val="0"/>
              </a:spcAft>
            </a:pPr>
            <a:endParaRPr lang="hu-HU" sz="1600" b="1" i="1" kern="100" dirty="0">
              <a:latin typeface="Times New Roman" panose="02020603050405020304" pitchFamily="18" charset="0"/>
              <a:ea typeface="Calibri" panose="020F0502020204030204" pitchFamily="34" charset="0"/>
              <a:cs typeface="Calibri" panose="020F0502020204030204" pitchFamily="34" charset="0"/>
            </a:endParaRPr>
          </a:p>
          <a:p>
            <a:pPr algn="ctr">
              <a:lnSpc>
                <a:spcPct val="115000"/>
              </a:lnSpc>
              <a:spcAft>
                <a:spcPts val="0"/>
              </a:spcAft>
            </a:pPr>
            <a:r>
              <a:rPr lang="hu-HU" sz="3200" b="1" i="1" kern="100" dirty="0">
                <a:latin typeface="Times New Roman" panose="02020603050405020304" pitchFamily="18" charset="0"/>
                <a:ea typeface="Calibri" panose="020F0502020204030204" pitchFamily="34" charset="0"/>
                <a:cs typeface="Calibri" panose="020F0502020204030204" pitchFamily="34" charset="0"/>
              </a:rPr>
              <a:t>„Nem átallok az egyéni érzéseimre hivatkozni, nem bánom, ha azt némelyek nevetséges érzelgésnek fogják nevezni, mert meggyőződésem, hogy a tanulónak a tudomány művelői iránti tisztelete és szeretete az első és legerősebb biztosítéka annak, hogy tanulási szabadságát valóban tanulásra használja.”</a:t>
            </a:r>
            <a:endParaRPr lang="hu-HU" sz="3200" b="1" i="1"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3" name="Kép 2">
            <a:extLst>
              <a:ext uri="{FF2B5EF4-FFF2-40B4-BE49-F238E27FC236}">
                <a16:creationId xmlns:a16="http://schemas.microsoft.com/office/drawing/2014/main" id="{D0DDE26E-8911-4C7D-B6CC-45C962461F0A}"/>
              </a:ext>
            </a:extLst>
          </p:cNvPr>
          <p:cNvPicPr>
            <a:picLocks noChangeAspect="1"/>
          </p:cNvPicPr>
          <p:nvPr/>
        </p:nvPicPr>
        <p:blipFill>
          <a:blip r:embed="rId2"/>
          <a:stretch>
            <a:fillRect/>
          </a:stretch>
        </p:blipFill>
        <p:spPr>
          <a:xfrm>
            <a:off x="-1" y="8971"/>
            <a:ext cx="5391509" cy="6877572"/>
          </a:xfrm>
          <a:prstGeom prst="rect">
            <a:avLst/>
          </a:prstGeom>
        </p:spPr>
      </p:pic>
    </p:spTree>
    <p:extLst>
      <p:ext uri="{BB962C8B-B14F-4D97-AF65-F5344CB8AC3E}">
        <p14:creationId xmlns:p14="http://schemas.microsoft.com/office/powerpoint/2010/main" val="1836773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a heidelbergi egyetem Németország egyik legjobbja">
            <a:extLst>
              <a:ext uri="{FF2B5EF4-FFF2-40B4-BE49-F238E27FC236}">
                <a16:creationId xmlns:a16="http://schemas.microsoft.com/office/drawing/2014/main" id="{2B0F8F6F-C9AD-45E6-BFE4-A2D2525A7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 y="0"/>
            <a:ext cx="12194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26C7CF8E-90D8-4C6C-8429-65049C17CE97}"/>
              </a:ext>
            </a:extLst>
          </p:cNvPr>
          <p:cNvSpPr txBox="1"/>
          <p:nvPr/>
        </p:nvSpPr>
        <p:spPr>
          <a:xfrm>
            <a:off x="543464" y="483079"/>
            <a:ext cx="2320506" cy="646331"/>
          </a:xfrm>
          <a:prstGeom prst="rect">
            <a:avLst/>
          </a:prstGeom>
          <a:noFill/>
        </p:spPr>
        <p:txBody>
          <a:bodyPr wrap="square" rtlCol="0">
            <a:spAutoFit/>
          </a:bodyPr>
          <a:lstStyle/>
          <a:p>
            <a:pPr algn="ctr"/>
            <a:r>
              <a:rPr lang="hu-HU" dirty="0">
                <a:latin typeface="Times New Roman" panose="02020603050405020304" pitchFamily="18" charset="0"/>
                <a:cs typeface="Times New Roman" panose="02020603050405020304" pitchFamily="18" charset="0"/>
              </a:rPr>
              <a:t>Heidelbergi Egyetem régi főépülete ma</a:t>
            </a:r>
          </a:p>
        </p:txBody>
      </p:sp>
    </p:spTree>
    <p:extLst>
      <p:ext uri="{BB962C8B-B14F-4D97-AF65-F5344CB8AC3E}">
        <p14:creationId xmlns:p14="http://schemas.microsoft.com/office/powerpoint/2010/main" val="289598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stav Robert Kirchhoff – Wikipédia">
            <a:extLst>
              <a:ext uri="{FF2B5EF4-FFF2-40B4-BE49-F238E27FC236}">
                <a16:creationId xmlns:a16="http://schemas.microsoft.com/office/drawing/2014/main" id="{B59E4DFD-6FE5-497E-BC07-1812627E8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0" y="0"/>
            <a:ext cx="4876980" cy="6866788"/>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a:extLst>
              <a:ext uri="{FF2B5EF4-FFF2-40B4-BE49-F238E27FC236}">
                <a16:creationId xmlns:a16="http://schemas.microsoft.com/office/drawing/2014/main" id="{69FCBF22-A363-4548-9190-62BD40C4816D}"/>
              </a:ext>
            </a:extLst>
          </p:cNvPr>
          <p:cNvSpPr/>
          <p:nvPr/>
        </p:nvSpPr>
        <p:spPr>
          <a:xfrm>
            <a:off x="4813540" y="1413063"/>
            <a:ext cx="7378459" cy="4031873"/>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Gustav Kirchhoff (1824-1884) fizikus,</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Elektromosság, fénytan, rugalmasságtan </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Kirchhoff-törvények:</a:t>
            </a:r>
          </a:p>
          <a:p>
            <a:pPr algn="ctr"/>
            <a:r>
              <a:rPr lang="hu-HU" sz="3200" b="1" dirty="0">
                <a:latin typeface="Times New Roman" panose="02020603050405020304" pitchFamily="18" charset="0"/>
                <a:cs typeface="Calibri" panose="020F0502020204030204" pitchFamily="34" charset="0"/>
              </a:rPr>
              <a:t>Alapja a villamosságtanban a töltés és az energiamegmaradás elve (1845)</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Sugárzási törvény (1850-1860)</a:t>
            </a:r>
            <a:endParaRPr lang="hu-HU" sz="3200" b="1" dirty="0"/>
          </a:p>
        </p:txBody>
      </p:sp>
    </p:spTree>
    <p:extLst>
      <p:ext uri="{BB962C8B-B14F-4D97-AF65-F5344CB8AC3E}">
        <p14:creationId xmlns:p14="http://schemas.microsoft.com/office/powerpoint/2010/main" val="174335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bert Wilhelm Bunsen – Wikipédia">
            <a:extLst>
              <a:ext uri="{FF2B5EF4-FFF2-40B4-BE49-F238E27FC236}">
                <a16:creationId xmlns:a16="http://schemas.microsoft.com/office/drawing/2014/main" id="{1265A155-B5B9-4994-A61C-E656AA29F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21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a:extLst>
              <a:ext uri="{FF2B5EF4-FFF2-40B4-BE49-F238E27FC236}">
                <a16:creationId xmlns:a16="http://schemas.microsoft.com/office/drawing/2014/main" id="{EF037740-8161-4427-A0B0-99F9EC3F0C34}"/>
              </a:ext>
            </a:extLst>
          </p:cNvPr>
          <p:cNvSpPr/>
          <p:nvPr/>
        </p:nvSpPr>
        <p:spPr>
          <a:xfrm>
            <a:off x="5021263" y="1413063"/>
            <a:ext cx="7170737" cy="4031873"/>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Robert Bunsen (1811-1899) kémikus,</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analízisek és ipari alkalmazások, feltaláló</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Elektromágneses sugárzás, színkép, gázanalitika, fotóanalitika</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Bunsen-égő (Faraday találmánya)</a:t>
            </a:r>
            <a:endParaRPr lang="hu-HU" sz="3200" b="1" dirty="0"/>
          </a:p>
        </p:txBody>
      </p:sp>
    </p:spTree>
    <p:extLst>
      <p:ext uri="{BB962C8B-B14F-4D97-AF65-F5344CB8AC3E}">
        <p14:creationId xmlns:p14="http://schemas.microsoft.com/office/powerpoint/2010/main" val="291978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8B4B62F3-5362-4650-99ED-7C29FBE08F28}"/>
              </a:ext>
            </a:extLst>
          </p:cNvPr>
          <p:cNvSpPr/>
          <p:nvPr/>
        </p:nvSpPr>
        <p:spPr>
          <a:xfrm>
            <a:off x="0" y="4995236"/>
            <a:ext cx="3737716" cy="1077218"/>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Gustav Kirchhoff (1824-1884) </a:t>
            </a:r>
            <a:endParaRPr lang="hu-HU" sz="3200" b="1" dirty="0"/>
          </a:p>
        </p:txBody>
      </p:sp>
      <p:pic>
        <p:nvPicPr>
          <p:cNvPr id="3" name="Kép 2">
            <a:extLst>
              <a:ext uri="{FF2B5EF4-FFF2-40B4-BE49-F238E27FC236}">
                <a16:creationId xmlns:a16="http://schemas.microsoft.com/office/drawing/2014/main" id="{51191E5A-99D4-4090-8AC9-201F2EBB41B9}"/>
              </a:ext>
            </a:extLst>
          </p:cNvPr>
          <p:cNvPicPr>
            <a:picLocks noChangeAspect="1"/>
          </p:cNvPicPr>
          <p:nvPr/>
        </p:nvPicPr>
        <p:blipFill>
          <a:blip r:embed="rId2"/>
          <a:stretch>
            <a:fillRect/>
          </a:stretch>
        </p:blipFill>
        <p:spPr>
          <a:xfrm>
            <a:off x="3737715" y="0"/>
            <a:ext cx="4716569" cy="6858000"/>
          </a:xfrm>
          <a:prstGeom prst="rect">
            <a:avLst/>
          </a:prstGeom>
        </p:spPr>
      </p:pic>
      <p:sp>
        <p:nvSpPr>
          <p:cNvPr id="4" name="Téglalap 3">
            <a:extLst>
              <a:ext uri="{FF2B5EF4-FFF2-40B4-BE49-F238E27FC236}">
                <a16:creationId xmlns:a16="http://schemas.microsoft.com/office/drawing/2014/main" id="{D8B8AD08-DBEB-426C-9B0D-487782184695}"/>
              </a:ext>
            </a:extLst>
          </p:cNvPr>
          <p:cNvSpPr/>
          <p:nvPr/>
        </p:nvSpPr>
        <p:spPr>
          <a:xfrm>
            <a:off x="8454284" y="4995236"/>
            <a:ext cx="3737716" cy="1077218"/>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Robert Bunsen (1811-1899) </a:t>
            </a:r>
            <a:endParaRPr lang="hu-HU" sz="3200" b="1" dirty="0"/>
          </a:p>
        </p:txBody>
      </p:sp>
      <p:sp>
        <p:nvSpPr>
          <p:cNvPr id="5" name="Szövegdoboz 4">
            <a:extLst>
              <a:ext uri="{FF2B5EF4-FFF2-40B4-BE49-F238E27FC236}">
                <a16:creationId xmlns:a16="http://schemas.microsoft.com/office/drawing/2014/main" id="{C369F961-67A2-42DC-82FD-697AA01D7FBD}"/>
              </a:ext>
            </a:extLst>
          </p:cNvPr>
          <p:cNvSpPr txBox="1"/>
          <p:nvPr/>
        </p:nvSpPr>
        <p:spPr>
          <a:xfrm>
            <a:off x="0" y="483079"/>
            <a:ext cx="3737714" cy="1077218"/>
          </a:xfrm>
          <a:prstGeom prst="rect">
            <a:avLst/>
          </a:prstGeom>
          <a:noFill/>
        </p:spPr>
        <p:txBody>
          <a:bodyPr wrap="square" rtlCol="0">
            <a:spAutoFit/>
          </a:bodyPr>
          <a:lstStyle/>
          <a:p>
            <a:pPr algn="ctr"/>
            <a:r>
              <a:rPr lang="hu-HU" sz="3200" b="1" dirty="0">
                <a:latin typeface="Times New Roman" panose="02020603050405020304" pitchFamily="18" charset="0"/>
                <a:cs typeface="Times New Roman" panose="02020603050405020304" pitchFamily="18" charset="0"/>
              </a:rPr>
              <a:t>Heidelbergi Egyetem</a:t>
            </a:r>
          </a:p>
        </p:txBody>
      </p:sp>
      <p:sp>
        <p:nvSpPr>
          <p:cNvPr id="6" name="Szövegdoboz 5">
            <a:extLst>
              <a:ext uri="{FF2B5EF4-FFF2-40B4-BE49-F238E27FC236}">
                <a16:creationId xmlns:a16="http://schemas.microsoft.com/office/drawing/2014/main" id="{07E11C09-196B-427D-8B83-3410B6E29218}"/>
              </a:ext>
            </a:extLst>
          </p:cNvPr>
          <p:cNvSpPr txBox="1"/>
          <p:nvPr/>
        </p:nvSpPr>
        <p:spPr>
          <a:xfrm>
            <a:off x="8454284" y="483079"/>
            <a:ext cx="3737716" cy="1077218"/>
          </a:xfrm>
          <a:prstGeom prst="rect">
            <a:avLst/>
          </a:prstGeom>
          <a:noFill/>
        </p:spPr>
        <p:txBody>
          <a:bodyPr wrap="square" rtlCol="0">
            <a:spAutoFit/>
          </a:bodyPr>
          <a:lstStyle/>
          <a:p>
            <a:pPr algn="ctr"/>
            <a:r>
              <a:rPr lang="hu-HU" sz="3200" b="1" dirty="0">
                <a:latin typeface="Times New Roman" panose="02020603050405020304" pitchFamily="18" charset="0"/>
                <a:cs typeface="Times New Roman" panose="02020603050405020304" pitchFamily="18" charset="0"/>
              </a:rPr>
              <a:t>Színképelemzés, spektroszkóp</a:t>
            </a:r>
          </a:p>
        </p:txBody>
      </p:sp>
    </p:spTree>
    <p:extLst>
      <p:ext uri="{BB962C8B-B14F-4D97-AF65-F5344CB8AC3E}">
        <p14:creationId xmlns:p14="http://schemas.microsoft.com/office/powerpoint/2010/main" val="3638678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46F5B481-0426-4261-BBF7-59843A208A96}"/>
              </a:ext>
            </a:extLst>
          </p:cNvPr>
          <p:cNvSpPr/>
          <p:nvPr/>
        </p:nvSpPr>
        <p:spPr>
          <a:xfrm>
            <a:off x="5746750" y="181957"/>
            <a:ext cx="6445250" cy="6494085"/>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Hermann Helmholtz</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(1821-1894)</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Heidelberg vezető tudósa, fiziológus, orvos és fizikus</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Biokémia, fizikai kémia, hidrodinamika, elektrodinamika, termodinamika, </a:t>
            </a:r>
            <a:r>
              <a:rPr lang="hu-HU" sz="3200" b="1" dirty="0" err="1">
                <a:latin typeface="Times New Roman" panose="02020603050405020304" pitchFamily="18" charset="0"/>
                <a:cs typeface="Calibri" panose="020F0502020204030204" pitchFamily="34" charset="0"/>
              </a:rPr>
              <a:t>neurofiziológia</a:t>
            </a:r>
            <a:endParaRPr lang="hu-HU" sz="3200" b="1" dirty="0">
              <a:latin typeface="Times New Roman" panose="02020603050405020304" pitchFamily="18" charset="0"/>
              <a:cs typeface="Calibri" panose="020F0502020204030204" pitchFamily="34" charset="0"/>
            </a:endParaRP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Empirista szemlélet</a:t>
            </a:r>
          </a:p>
          <a:p>
            <a:pPr algn="ctr"/>
            <a:endParaRPr lang="hu-HU" sz="3200" b="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1872-</a:t>
            </a:r>
            <a:r>
              <a:rPr lang="hu-HU" sz="3200" b="1" dirty="0" err="1">
                <a:latin typeface="Times New Roman" panose="02020603050405020304" pitchFamily="18" charset="0"/>
                <a:cs typeface="Calibri" panose="020F0502020204030204" pitchFamily="34" charset="0"/>
              </a:rPr>
              <a:t>től</a:t>
            </a:r>
            <a:r>
              <a:rPr lang="hu-HU" sz="3200" b="1" dirty="0">
                <a:latin typeface="Times New Roman" panose="02020603050405020304" pitchFamily="18" charset="0"/>
                <a:cs typeface="Calibri" panose="020F0502020204030204" pitchFamily="34" charset="0"/>
              </a:rPr>
              <a:t> MTA tiszteletbeli tagja</a:t>
            </a:r>
            <a:endParaRPr lang="hu-HU" sz="3200" b="1" dirty="0"/>
          </a:p>
        </p:txBody>
      </p:sp>
      <p:pic>
        <p:nvPicPr>
          <p:cNvPr id="7170" name="Picture 2" descr="Hermann (later von) Helmholtz (1821-1894). | Download Scientific Diagram">
            <a:extLst>
              <a:ext uri="{FF2B5EF4-FFF2-40B4-BE49-F238E27FC236}">
                <a16:creationId xmlns:a16="http://schemas.microsoft.com/office/drawing/2014/main" id="{A1A2DA7C-043A-44D8-8AEF-ED67C205A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46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956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z Albertina főépülete a Paradeplatz-on">
            <a:extLst>
              <a:ext uri="{FF2B5EF4-FFF2-40B4-BE49-F238E27FC236}">
                <a16:creationId xmlns:a16="http://schemas.microsoft.com/office/drawing/2014/main" id="{323BADDC-734F-486D-B9C3-599423F02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14" b="956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766C6A55-4648-40C9-85FC-11D7CCC750DE}"/>
              </a:ext>
            </a:extLst>
          </p:cNvPr>
          <p:cNvSpPr txBox="1"/>
          <p:nvPr/>
        </p:nvSpPr>
        <p:spPr>
          <a:xfrm>
            <a:off x="543464" y="483079"/>
            <a:ext cx="2320506" cy="369332"/>
          </a:xfrm>
          <a:prstGeom prst="rect">
            <a:avLst/>
          </a:prstGeom>
          <a:noFill/>
        </p:spPr>
        <p:txBody>
          <a:bodyPr wrap="square" rtlCol="0">
            <a:spAutoFit/>
          </a:bodyPr>
          <a:lstStyle/>
          <a:p>
            <a:r>
              <a:rPr lang="hu-HU" dirty="0" err="1">
                <a:latin typeface="Times New Roman" panose="02020603050405020304" pitchFamily="18" charset="0"/>
                <a:cs typeface="Times New Roman" panose="02020603050405020304" pitchFamily="18" charset="0"/>
              </a:rPr>
              <a:t>Königsbergi</a:t>
            </a:r>
            <a:r>
              <a:rPr lang="hu-HU" dirty="0">
                <a:latin typeface="Times New Roman" panose="02020603050405020304" pitchFamily="18" charset="0"/>
                <a:cs typeface="Times New Roman" panose="02020603050405020304" pitchFamily="18" charset="0"/>
              </a:rPr>
              <a:t> Egyetem</a:t>
            </a:r>
          </a:p>
        </p:txBody>
      </p:sp>
      <p:sp>
        <p:nvSpPr>
          <p:cNvPr id="4" name="Szövegdoboz 3">
            <a:extLst>
              <a:ext uri="{FF2B5EF4-FFF2-40B4-BE49-F238E27FC236}">
                <a16:creationId xmlns:a16="http://schemas.microsoft.com/office/drawing/2014/main" id="{09AB80DC-F3A9-4E8D-AEE1-1BEDA0835179}"/>
              </a:ext>
            </a:extLst>
          </p:cNvPr>
          <p:cNvSpPr txBox="1"/>
          <p:nvPr/>
        </p:nvSpPr>
        <p:spPr>
          <a:xfrm>
            <a:off x="8747185" y="483079"/>
            <a:ext cx="3444815" cy="369332"/>
          </a:xfrm>
          <a:prstGeom prst="rect">
            <a:avLst/>
          </a:prstGeom>
          <a:noFill/>
        </p:spPr>
        <p:txBody>
          <a:bodyPr wrap="square" rtlCol="0">
            <a:spAutoFit/>
          </a:bodyPr>
          <a:lstStyle/>
          <a:p>
            <a:r>
              <a:rPr lang="hu-HU" dirty="0">
                <a:latin typeface="Times New Roman" panose="02020603050405020304" pitchFamily="18" charset="0"/>
                <a:cs typeface="Times New Roman" panose="02020603050405020304" pitchFamily="18" charset="0"/>
              </a:rPr>
              <a:t>Amikor Eötvös is hallgatója volt</a:t>
            </a:r>
          </a:p>
        </p:txBody>
      </p:sp>
    </p:spTree>
    <p:extLst>
      <p:ext uri="{BB962C8B-B14F-4D97-AF65-F5344CB8AC3E}">
        <p14:creationId xmlns:p14="http://schemas.microsoft.com/office/powerpoint/2010/main" val="2390398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CDF6FEAE-CCEE-40DE-A88C-E2F578D53387}"/>
              </a:ext>
            </a:extLst>
          </p:cNvPr>
          <p:cNvPicPr>
            <a:picLocks noChangeAspect="1"/>
          </p:cNvPicPr>
          <p:nvPr/>
        </p:nvPicPr>
        <p:blipFill rotWithShape="1">
          <a:blip r:embed="rId2">
            <a:extLst>
              <a:ext uri="{28A0092B-C50C-407E-A947-70E740481C1C}">
                <a14:useLocalDpi xmlns:a14="http://schemas.microsoft.com/office/drawing/2010/main" val="0"/>
              </a:ext>
            </a:extLst>
          </a:blip>
          <a:srcRect t="7158" b="6245"/>
          <a:stretch/>
        </p:blipFill>
        <p:spPr>
          <a:xfrm>
            <a:off x="-1" y="0"/>
            <a:ext cx="5677053" cy="6858000"/>
          </a:xfrm>
          <a:prstGeom prst="rect">
            <a:avLst/>
          </a:prstGeom>
          <a:ln>
            <a:noFill/>
          </a:ln>
          <a:effectLst>
            <a:outerShdw blurRad="190500" algn="tl" rotWithShape="0">
              <a:srgbClr val="000000">
                <a:alpha val="70000"/>
              </a:srgbClr>
            </a:outerShdw>
          </a:effectLst>
        </p:spPr>
      </p:pic>
      <p:sp>
        <p:nvSpPr>
          <p:cNvPr id="4" name="Szövegdoboz 3">
            <a:extLst>
              <a:ext uri="{FF2B5EF4-FFF2-40B4-BE49-F238E27FC236}">
                <a16:creationId xmlns:a16="http://schemas.microsoft.com/office/drawing/2014/main" id="{9CF6F491-EAC0-4122-BC97-896CE28FBD59}"/>
              </a:ext>
            </a:extLst>
          </p:cNvPr>
          <p:cNvSpPr txBox="1"/>
          <p:nvPr/>
        </p:nvSpPr>
        <p:spPr>
          <a:xfrm>
            <a:off x="5677051" y="2951946"/>
            <a:ext cx="6514949" cy="954107"/>
          </a:xfrm>
          <a:prstGeom prst="rect">
            <a:avLst/>
          </a:prstGeom>
          <a:noFill/>
        </p:spPr>
        <p:txBody>
          <a:bodyPr wrap="square" rtlCol="0">
            <a:spAutoFit/>
          </a:bodyPr>
          <a:lstStyle/>
          <a:p>
            <a:pPr algn="ctr"/>
            <a:r>
              <a:rPr lang="hu-HU" sz="2800" b="1" dirty="0">
                <a:latin typeface="Times New Roman" panose="02020603050405020304" pitchFamily="18" charset="0"/>
                <a:cs typeface="Times New Roman" panose="02020603050405020304" pitchFamily="18" charset="0"/>
              </a:rPr>
              <a:t>báró Eötvös Loránd</a:t>
            </a:r>
          </a:p>
          <a:p>
            <a:pPr algn="ctr"/>
            <a:r>
              <a:rPr lang="hu-HU" sz="2800" b="1" dirty="0">
                <a:latin typeface="Times New Roman" panose="02020603050405020304" pitchFamily="18" charset="0"/>
                <a:cs typeface="Times New Roman" panose="02020603050405020304" pitchFamily="18" charset="0"/>
              </a:rPr>
              <a:t>1848. július 27. – 1919. április 8.</a:t>
            </a:r>
          </a:p>
        </p:txBody>
      </p:sp>
    </p:spTree>
    <p:extLst>
      <p:ext uri="{BB962C8B-B14F-4D97-AF65-F5344CB8AC3E}">
        <p14:creationId xmlns:p14="http://schemas.microsoft.com/office/powerpoint/2010/main" val="859640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3C018C84-2162-43E8-92AA-4D1B58113842}"/>
              </a:ext>
            </a:extLst>
          </p:cNvPr>
          <p:cNvSpPr/>
          <p:nvPr/>
        </p:nvSpPr>
        <p:spPr>
          <a:xfrm>
            <a:off x="4975225" y="428178"/>
            <a:ext cx="7216775" cy="6001643"/>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Egyetemi tanulmányait Königsbergben fejezte be, elsősorban azért, hogy kapcsolatba kerülhessen Franz Ernst Neumann (1798-1895) fizikussal, a kristálytan és fizikai-kémia úttörő tudósával (ezekben a tudományágakban róla törvényeket neveztek el), aki arra fektetett nagy súlyt, hogy hallgatói önállóan gondolkodva önálló tudományos tevékenységre legyenek képesek. Saját kutatási eredményein, azok problémáin keresztül igyekezett oktatni. </a:t>
            </a:r>
            <a:endParaRPr lang="hu-HU" sz="3200" dirty="0"/>
          </a:p>
        </p:txBody>
      </p:sp>
      <p:pic>
        <p:nvPicPr>
          <p:cNvPr id="9218" name="Picture 2" descr="Franz Ernst Neumann - Wikidata">
            <a:extLst>
              <a:ext uri="{FF2B5EF4-FFF2-40B4-BE49-F238E27FC236}">
                <a16:creationId xmlns:a16="http://schemas.microsoft.com/office/drawing/2014/main" id="{250A8733-4EA5-49E8-979A-45A80C9B1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75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00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7D671D36-350F-4CD6-BABC-F2195AB9113E}"/>
              </a:ext>
            </a:extLst>
          </p:cNvPr>
          <p:cNvSpPr/>
          <p:nvPr/>
        </p:nvSpPr>
        <p:spPr>
          <a:xfrm>
            <a:off x="4572000" y="940083"/>
            <a:ext cx="7620000" cy="3539430"/>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Ókori előkép</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I. Ptolemaiosz</a:t>
            </a:r>
            <a:r>
              <a:rPr lang="hu-HU" sz="3200" dirty="0">
                <a:effectLst/>
                <a:latin typeface="Times New Roman" panose="02020603050405020304" pitchFamily="18" charset="0"/>
                <a:ea typeface="Calibri" panose="020F0502020204030204" pitchFamily="34" charset="0"/>
                <a:cs typeface="Calibri" panose="020F0502020204030204" pitchFamily="34" charset="0"/>
              </a:rPr>
              <a:t> </a:t>
            </a:r>
            <a:r>
              <a:rPr lang="hu-HU" sz="3200" dirty="0">
                <a:latin typeface="Times New Roman" panose="02020603050405020304" pitchFamily="18" charset="0"/>
                <a:ea typeface="Calibri" panose="020F0502020204030204" pitchFamily="34" charset="0"/>
                <a:cs typeface="Calibri" panose="020F0502020204030204" pitchFamily="34" charset="0"/>
              </a:rPr>
              <a:t>Szótér (Kr.e. 367 – Kr.e. 283), az Alexandiai Egyetem alapítója mondta azt, hogy az az igazi egyetem, ahol az oktatók saját tudományos eredményeiket tanítják.</a:t>
            </a: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 (Első „professzor” Eukleidész volt)</a:t>
            </a:r>
          </a:p>
        </p:txBody>
      </p:sp>
      <p:pic>
        <p:nvPicPr>
          <p:cNvPr id="10242" name="Picture 2" descr="Topor István: I. Ptolemaiosz Szótér :: Korok">
            <a:extLst>
              <a:ext uri="{FF2B5EF4-FFF2-40B4-BE49-F238E27FC236}">
                <a16:creationId xmlns:a16="http://schemas.microsoft.com/office/drawing/2014/main" id="{487A86BD-91CF-4BFF-A59A-14917C14B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42755643-D8BD-4AA7-9082-7DAB6A33DAD5}"/>
              </a:ext>
            </a:extLst>
          </p:cNvPr>
          <p:cNvSpPr/>
          <p:nvPr/>
        </p:nvSpPr>
        <p:spPr>
          <a:xfrm>
            <a:off x="4572000" y="6334780"/>
            <a:ext cx="7620000" cy="523220"/>
          </a:xfrm>
          <a:prstGeom prst="rect">
            <a:avLst/>
          </a:prstGeom>
        </p:spPr>
        <p:txBody>
          <a:bodyPr wrap="square">
            <a:spAutoFit/>
          </a:bodyPr>
          <a:lstStyle/>
          <a:p>
            <a:r>
              <a:rPr lang="hu-HU" sz="2800" i="1" dirty="0">
                <a:latin typeface="Times New Roman" panose="02020603050405020304" pitchFamily="18" charset="0"/>
                <a:ea typeface="Calibri" panose="020F0502020204030204" pitchFamily="34" charset="0"/>
                <a:cs typeface="Calibri" panose="020F0502020204030204" pitchFamily="34" charset="0"/>
              </a:rPr>
              <a:t>Az alapító hellenisztikus szobra</a:t>
            </a:r>
          </a:p>
        </p:txBody>
      </p:sp>
    </p:spTree>
    <p:extLst>
      <p:ext uri="{BB962C8B-B14F-4D97-AF65-F5344CB8AC3E}">
        <p14:creationId xmlns:p14="http://schemas.microsoft.com/office/powerpoint/2010/main" val="4172125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6F67E73-4E58-4C62-8A28-15ACB700D2B7}"/>
              </a:ext>
            </a:extLst>
          </p:cNvPr>
          <p:cNvSpPr/>
          <p:nvPr/>
        </p:nvSpPr>
        <p:spPr>
          <a:xfrm>
            <a:off x="6286304" y="428178"/>
            <a:ext cx="5905696" cy="6001643"/>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Ezt az egyetemi oktatási formát alapnak tekintette később a Budapesti Királyi Tudományegyetem reformjára vonatkozó tanári, majd rektori javaslataiban.</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Ezekre hivatkozott Trefort Ágoston kultuszminiszterhez (keresztapjához) a reform tárgyában intézett nyílt levelében is. </a:t>
            </a:r>
            <a:endParaRPr lang="hu-HU" sz="3200" dirty="0"/>
          </a:p>
        </p:txBody>
      </p:sp>
      <p:pic>
        <p:nvPicPr>
          <p:cNvPr id="3" name="Kép 2">
            <a:extLst>
              <a:ext uri="{FF2B5EF4-FFF2-40B4-BE49-F238E27FC236}">
                <a16:creationId xmlns:a16="http://schemas.microsoft.com/office/drawing/2014/main" id="{006608C6-3081-441E-BEAC-7CB2F6D13ACF}"/>
              </a:ext>
            </a:extLst>
          </p:cNvPr>
          <p:cNvPicPr>
            <a:picLocks noChangeAspect="1"/>
          </p:cNvPicPr>
          <p:nvPr/>
        </p:nvPicPr>
        <p:blipFill>
          <a:blip r:embed="rId2"/>
          <a:stretch>
            <a:fillRect/>
          </a:stretch>
        </p:blipFill>
        <p:spPr>
          <a:xfrm>
            <a:off x="0" y="0"/>
            <a:ext cx="6286304" cy="6858000"/>
          </a:xfrm>
          <a:prstGeom prst="rect">
            <a:avLst/>
          </a:prstGeom>
        </p:spPr>
      </p:pic>
      <p:sp>
        <p:nvSpPr>
          <p:cNvPr id="4" name="Téglalap 3">
            <a:extLst>
              <a:ext uri="{FF2B5EF4-FFF2-40B4-BE49-F238E27FC236}">
                <a16:creationId xmlns:a16="http://schemas.microsoft.com/office/drawing/2014/main" id="{C07FF79A-9119-4A8D-8898-3E67C7FC72C5}"/>
              </a:ext>
            </a:extLst>
          </p:cNvPr>
          <p:cNvSpPr/>
          <p:nvPr/>
        </p:nvSpPr>
        <p:spPr>
          <a:xfrm>
            <a:off x="0" y="6429821"/>
            <a:ext cx="6286304" cy="400110"/>
          </a:xfrm>
          <a:prstGeom prst="rect">
            <a:avLst/>
          </a:prstGeom>
        </p:spPr>
        <p:txBody>
          <a:bodyPr wrap="square">
            <a:spAutoFit/>
          </a:bodyPr>
          <a:lstStyle/>
          <a:p>
            <a:pPr algn="ctr"/>
            <a:r>
              <a:rPr lang="hu-HU" sz="2000" i="1" dirty="0">
                <a:solidFill>
                  <a:schemeClr val="bg1"/>
                </a:solidFill>
                <a:latin typeface="Times New Roman" panose="02020603050405020304" pitchFamily="18" charset="0"/>
                <a:ea typeface="Calibri" panose="020F0502020204030204" pitchFamily="34" charset="0"/>
                <a:cs typeface="Calibri" panose="020F0502020204030204" pitchFamily="34" charset="0"/>
              </a:rPr>
              <a:t>Az idős Trefort Ágoston</a:t>
            </a:r>
          </a:p>
        </p:txBody>
      </p:sp>
    </p:spTree>
    <p:extLst>
      <p:ext uri="{BB962C8B-B14F-4D97-AF65-F5344CB8AC3E}">
        <p14:creationId xmlns:p14="http://schemas.microsoft.com/office/powerpoint/2010/main" val="126377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C019573C-91EA-4F7D-B2C2-09437CFECDA7}"/>
              </a:ext>
            </a:extLst>
          </p:cNvPr>
          <p:cNvSpPr/>
          <p:nvPr/>
        </p:nvSpPr>
        <p:spPr>
          <a:xfrm>
            <a:off x="353683" y="573987"/>
            <a:ext cx="11516264" cy="5710025"/>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1870. június 8-án Eötvös Loránd Heidelbergben tette le a bölcsészdoktori vizsgát. (Akkor a természettudományok is a bölcsészettudományok részei voltak.) A fő tárgya a fizika volt, melléktárgyak a matematika és a kémia. Vizsgáztatói igen jó véleménnyel voltak róla, pedig az akkori leghíresebb tudósok közül valók: Kirchhoff, Bunsen és </a:t>
            </a:r>
            <a:r>
              <a:rPr lang="hu-HU" sz="3200" kern="100" dirty="0" err="1">
                <a:latin typeface="Times New Roman" panose="02020603050405020304" pitchFamily="18" charset="0"/>
                <a:ea typeface="Calibri" panose="020F0502020204030204" pitchFamily="34" charset="0"/>
                <a:cs typeface="Calibri" panose="020F0502020204030204" pitchFamily="34" charset="0"/>
              </a:rPr>
              <a:t>Königsberger</a:t>
            </a:r>
            <a:r>
              <a:rPr lang="hu-HU" sz="3200" kern="100" dirty="0">
                <a:latin typeface="Times New Roman" panose="02020603050405020304" pitchFamily="18" charset="0"/>
                <a:ea typeface="Calibri" panose="020F0502020204030204" pitchFamily="34" charset="0"/>
                <a:cs typeface="Calibri" panose="020F0502020204030204" pitchFamily="34" charset="0"/>
              </a:rPr>
              <a:t>. A minősítás: Summa cum laude. Eötvös Loránd levélben értesítette így apját: „E fokozatot nemigen osztogatják. Ebben a félévben </a:t>
            </a:r>
            <a:r>
              <a:rPr lang="hu-HU" sz="3200" kern="100" dirty="0" err="1">
                <a:latin typeface="Times New Roman" panose="02020603050405020304" pitchFamily="18" charset="0"/>
                <a:ea typeface="Calibri" panose="020F0502020204030204" pitchFamily="34" charset="0"/>
                <a:cs typeface="Calibri" panose="020F0502020204030204" pitchFamily="34" charset="0"/>
              </a:rPr>
              <a:t>kívülem</a:t>
            </a:r>
            <a:r>
              <a:rPr lang="hu-HU" sz="3200" kern="100" dirty="0">
                <a:latin typeface="Times New Roman" panose="02020603050405020304" pitchFamily="18" charset="0"/>
                <a:ea typeface="Calibri" panose="020F0502020204030204" pitchFamily="34" charset="0"/>
                <a:cs typeface="Calibri" panose="020F0502020204030204" pitchFamily="34" charset="0"/>
              </a:rPr>
              <a:t> még csak egy jelöltnek adatott, s kultuszminiszteri örömöd telhetik abban, hogy az is magyar volt… neve König Gyula, győri születésű matematikus.”</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553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a:extLst>
              <a:ext uri="{FF2B5EF4-FFF2-40B4-BE49-F238E27FC236}">
                <a16:creationId xmlns:a16="http://schemas.microsoft.com/office/drawing/2014/main" id="{C7F978D5-D662-484B-815F-74A89F8D2555}"/>
              </a:ext>
            </a:extLst>
          </p:cNvPr>
          <p:cNvSpPr/>
          <p:nvPr/>
        </p:nvSpPr>
        <p:spPr>
          <a:xfrm>
            <a:off x="5235677" y="3105835"/>
            <a:ext cx="6956322" cy="1077218"/>
          </a:xfrm>
          <a:prstGeom prst="rect">
            <a:avLst/>
          </a:prstGeom>
        </p:spPr>
        <p:txBody>
          <a:bodyPr wrap="square">
            <a:spAutoFit/>
          </a:bodyPr>
          <a:lstStyle/>
          <a:p>
            <a:pPr algn="ctr"/>
            <a:r>
              <a:rPr lang="hu-HU" sz="3200" b="1" dirty="0">
                <a:latin typeface="Times New Roman" panose="02020603050405020304" pitchFamily="18" charset="0"/>
                <a:cs typeface="Times New Roman" panose="02020603050405020304" pitchFamily="18" charset="0"/>
              </a:rPr>
              <a:t>Kőnig Gyula (1849 - 1913) matematikus</a:t>
            </a:r>
          </a:p>
        </p:txBody>
      </p:sp>
      <p:pic>
        <p:nvPicPr>
          <p:cNvPr id="11268" name="Picture 4" descr="Kőnig Gyula halála | Nagyjaink halála">
            <a:extLst>
              <a:ext uri="{FF2B5EF4-FFF2-40B4-BE49-F238E27FC236}">
                <a16:creationId xmlns:a16="http://schemas.microsoft.com/office/drawing/2014/main" id="{05AB5CE4-9A88-421C-8796-EC178A0DB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56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721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5CD7C8D4-5E91-4A6C-B363-D624C21C20F1}"/>
              </a:ext>
            </a:extLst>
          </p:cNvPr>
          <p:cNvSpPr/>
          <p:nvPr/>
        </p:nvSpPr>
        <p:spPr>
          <a:xfrm>
            <a:off x="6096000" y="1345672"/>
            <a:ext cx="6096000" cy="4031873"/>
          </a:xfrm>
          <a:prstGeom prst="rect">
            <a:avLst/>
          </a:prstGeom>
        </p:spPr>
        <p:txBody>
          <a:bodyPr>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Egyetemi laboratóriumi kísérletei, tudományos dolgozatai mellett hamar megkezdi előadásait (talán az egyik alapító, az egyetemi felettese, Jedlik Ányos bíztatására) a Természettudományi Társulat szervezetében, melynek választmányi tagja is lett. </a:t>
            </a:r>
            <a:endParaRPr lang="hu-HU" sz="3200" dirty="0"/>
          </a:p>
        </p:txBody>
      </p:sp>
      <p:pic>
        <p:nvPicPr>
          <p:cNvPr id="3" name="Kép 2">
            <a:extLst>
              <a:ext uri="{FF2B5EF4-FFF2-40B4-BE49-F238E27FC236}">
                <a16:creationId xmlns:a16="http://schemas.microsoft.com/office/drawing/2014/main" id="{5A246381-180C-4D86-B52D-81A7B1E69033}"/>
              </a:ext>
            </a:extLst>
          </p:cNvPr>
          <p:cNvPicPr>
            <a:picLocks noChangeAspect="1"/>
          </p:cNvPicPr>
          <p:nvPr/>
        </p:nvPicPr>
        <p:blipFill>
          <a:blip r:embed="rId2"/>
          <a:stretch>
            <a:fillRect/>
          </a:stretch>
        </p:blipFill>
        <p:spPr>
          <a:xfrm>
            <a:off x="0" y="1207697"/>
            <a:ext cx="6096000" cy="4304631"/>
          </a:xfrm>
          <a:prstGeom prst="rect">
            <a:avLst/>
          </a:prstGeom>
        </p:spPr>
      </p:pic>
    </p:spTree>
    <p:extLst>
      <p:ext uri="{BB962C8B-B14F-4D97-AF65-F5344CB8AC3E}">
        <p14:creationId xmlns:p14="http://schemas.microsoft.com/office/powerpoint/2010/main" val="1670209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NNESE INFLUENCES - Gregor Mendel's 200 Year Anniversary">
            <a:extLst>
              <a:ext uri="{FF2B5EF4-FFF2-40B4-BE49-F238E27FC236}">
                <a16:creationId xmlns:a16="http://schemas.microsoft.com/office/drawing/2014/main" id="{BBE9B0A8-4184-46E7-809D-D1C804296A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94" r="20421"/>
          <a:stretch/>
        </p:blipFill>
        <p:spPr bwMode="auto">
          <a:xfrm flipH="1">
            <a:off x="1" y="1"/>
            <a:ext cx="505596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a:extLst>
              <a:ext uri="{FF2B5EF4-FFF2-40B4-BE49-F238E27FC236}">
                <a16:creationId xmlns:a16="http://schemas.microsoft.com/office/drawing/2014/main" id="{1F98E2CA-A7CE-4147-AA89-BA4E9A0280A3}"/>
              </a:ext>
            </a:extLst>
          </p:cNvPr>
          <p:cNvSpPr/>
          <p:nvPr/>
        </p:nvSpPr>
        <p:spPr>
          <a:xfrm>
            <a:off x="5055963" y="1074509"/>
            <a:ext cx="7136036" cy="4708981"/>
          </a:xfrm>
          <a:prstGeom prst="rect">
            <a:avLst/>
          </a:prstGeom>
        </p:spPr>
        <p:txBody>
          <a:bodyPr wrap="square">
            <a:spAutoFit/>
          </a:bodyPr>
          <a:lstStyle/>
          <a:p>
            <a:pPr algn="ctr"/>
            <a:r>
              <a:rPr lang="hu-HU" sz="3200" b="1" dirty="0">
                <a:latin typeface="Times New Roman" panose="02020603050405020304" pitchFamily="18" charset="0"/>
                <a:cs typeface="Times New Roman" panose="02020603050405020304" pitchFamily="18" charset="0"/>
              </a:rPr>
              <a:t>Christian Doppler (1803 - 1853) </a:t>
            </a:r>
          </a:p>
          <a:p>
            <a:pPr algn="ctr"/>
            <a:r>
              <a:rPr lang="hu-HU" sz="3200" b="1" dirty="0">
                <a:latin typeface="Times New Roman" panose="02020603050405020304" pitchFamily="18" charset="0"/>
                <a:cs typeface="Times New Roman" panose="02020603050405020304" pitchFamily="18" charset="0"/>
              </a:rPr>
              <a:t>osztrák matematikus, fizikus, csillagász, egyetemi tanár (Selmecbányán 1847-1849 között)</a:t>
            </a:r>
          </a:p>
          <a:p>
            <a:pPr algn="ctr"/>
            <a:endParaRPr lang="hu-HU" sz="3200" b="1" dirty="0">
              <a:latin typeface="Times New Roman" panose="02020603050405020304" pitchFamily="18" charset="0"/>
              <a:cs typeface="Times New Roman" panose="02020603050405020304" pitchFamily="18" charset="0"/>
            </a:endParaRPr>
          </a:p>
          <a:p>
            <a:pPr algn="ctr"/>
            <a:r>
              <a:rPr lang="hu-HU" sz="2800" b="1" dirty="0">
                <a:latin typeface="Times New Roman" panose="02020603050405020304" pitchFamily="18" charset="0"/>
                <a:cs typeface="Times New Roman" panose="02020603050405020304" pitchFamily="18" charset="0"/>
              </a:rPr>
              <a:t>Doppler-effektus (hang és fény, Prága 1844)</a:t>
            </a:r>
          </a:p>
          <a:p>
            <a:pPr algn="ctr"/>
            <a:endParaRPr lang="hu-HU" sz="2800" b="1" dirty="0">
              <a:latin typeface="Times New Roman" panose="02020603050405020304" pitchFamily="18" charset="0"/>
              <a:cs typeface="Times New Roman" panose="02020603050405020304" pitchFamily="18" charset="0"/>
            </a:endParaRPr>
          </a:p>
          <a:p>
            <a:pPr algn="ctr"/>
            <a:r>
              <a:rPr lang="hu-HU" sz="2800" b="1" dirty="0">
                <a:latin typeface="Times New Roman" panose="02020603050405020304" pitchFamily="18" charset="0"/>
                <a:cs typeface="Times New Roman" panose="02020603050405020304" pitchFamily="18" charset="0"/>
              </a:rPr>
              <a:t>Eötvös Loránd ismeretterjesztő előadása, saját tervezésű szerkezetekkel kísérleti bizonyítása 1870. december 7-én</a:t>
            </a:r>
          </a:p>
        </p:txBody>
      </p:sp>
    </p:spTree>
    <p:extLst>
      <p:ext uri="{BB962C8B-B14F-4D97-AF65-F5344CB8AC3E}">
        <p14:creationId xmlns:p14="http://schemas.microsoft.com/office/powerpoint/2010/main" val="3492441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A338D2DA-05DE-4CF5-8DB0-59CB9F171FA0}"/>
              </a:ext>
            </a:extLst>
          </p:cNvPr>
          <p:cNvSpPr/>
          <p:nvPr/>
        </p:nvSpPr>
        <p:spPr>
          <a:xfrm>
            <a:off x="4649637" y="290832"/>
            <a:ext cx="7542361" cy="6276334"/>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A huszonkét éves ifjú tudós tevékenységét a nyugati tudósvilág nem kívánta észrevenni, hiába a publikáció (1871), Ernst Mach fizikus (1838-1916, Albert Einstein tanára a prágai Károly Egyetemen) 1881-ben mint saját felfedezését és mint „Mach-féle kísérletet” tálalta a nyugati tudományos világnak. (Vannak sajnálatos hasonlóságok és párhuzamok, pl. Bólyai János esete Gaussal, vagy Jedlik Ányos és Siemens feltalálói elsőbbségének esete.)</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13314" name="Picture 2" descr="Ernst Mach – Wikipédia">
            <a:extLst>
              <a:ext uri="{FF2B5EF4-FFF2-40B4-BE49-F238E27FC236}">
                <a16:creationId xmlns:a16="http://schemas.microsoft.com/office/drawing/2014/main" id="{720553B4-F9DD-45F4-8CA1-A36184D05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218"/>
            <a:ext cx="4649637" cy="5117563"/>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a:extLst>
              <a:ext uri="{FF2B5EF4-FFF2-40B4-BE49-F238E27FC236}">
                <a16:creationId xmlns:a16="http://schemas.microsoft.com/office/drawing/2014/main" id="{F12CB993-0EB0-4773-8610-57C9CADF2EC4}"/>
              </a:ext>
            </a:extLst>
          </p:cNvPr>
          <p:cNvSpPr/>
          <p:nvPr/>
        </p:nvSpPr>
        <p:spPr>
          <a:xfrm>
            <a:off x="-1" y="5987781"/>
            <a:ext cx="4649637" cy="584775"/>
          </a:xfrm>
          <a:prstGeom prst="rect">
            <a:avLst/>
          </a:prstGeom>
        </p:spPr>
        <p:txBody>
          <a:bodyPr wrap="square">
            <a:spAutoFit/>
          </a:bodyPr>
          <a:lstStyle/>
          <a:p>
            <a:pPr algn="ctr"/>
            <a:r>
              <a:rPr lang="hu-HU" sz="3200" i="1" kern="100" dirty="0">
                <a:latin typeface="Times New Roman" panose="02020603050405020304" pitchFamily="18" charset="0"/>
                <a:ea typeface="Calibri" panose="020F0502020204030204" pitchFamily="34" charset="0"/>
                <a:cs typeface="Calibri" panose="020F0502020204030204" pitchFamily="34" charset="0"/>
              </a:rPr>
              <a:t>Ernst Mach </a:t>
            </a:r>
            <a:endParaRPr lang="hu-HU" sz="3200" i="1" dirty="0"/>
          </a:p>
        </p:txBody>
      </p:sp>
    </p:spTree>
    <p:extLst>
      <p:ext uri="{BB962C8B-B14F-4D97-AF65-F5344CB8AC3E}">
        <p14:creationId xmlns:p14="http://schemas.microsoft.com/office/powerpoint/2010/main" val="2324241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DB5CBCE7-DFC1-4271-A949-CADC00E1D0FB}"/>
              </a:ext>
            </a:extLst>
          </p:cNvPr>
          <p:cNvSpPr/>
          <p:nvPr/>
        </p:nvSpPr>
        <p:spPr>
          <a:xfrm>
            <a:off x="4462463" y="1659285"/>
            <a:ext cx="7729537" cy="3539430"/>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Szerkesztette a Természettudományi Közlönyt, </a:t>
            </a:r>
            <a:r>
              <a:rPr lang="hu-HU" sz="3200" dirty="0" err="1">
                <a:latin typeface="Times New Roman" panose="02020603050405020304" pitchFamily="18" charset="0"/>
                <a:ea typeface="Calibri" panose="020F0502020204030204" pitchFamily="34" charset="0"/>
                <a:cs typeface="Calibri" panose="020F0502020204030204" pitchFamily="34" charset="0"/>
              </a:rPr>
              <a:t>Mathematikai</a:t>
            </a:r>
            <a:r>
              <a:rPr lang="hu-HU" sz="3200" dirty="0">
                <a:latin typeface="Times New Roman" panose="02020603050405020304" pitchFamily="18" charset="0"/>
                <a:ea typeface="Calibri" panose="020F0502020204030204" pitchFamily="34" charset="0"/>
                <a:cs typeface="Calibri" panose="020F0502020204030204" pitchFamily="34" charset="0"/>
              </a:rPr>
              <a:t> és </a:t>
            </a:r>
            <a:r>
              <a:rPr lang="hu-HU" sz="3200" dirty="0" err="1">
                <a:latin typeface="Times New Roman" panose="02020603050405020304" pitchFamily="18" charset="0"/>
                <a:ea typeface="Calibri" panose="020F0502020204030204" pitchFamily="34" charset="0"/>
                <a:cs typeface="Calibri" panose="020F0502020204030204" pitchFamily="34" charset="0"/>
              </a:rPr>
              <a:t>Physikai</a:t>
            </a:r>
            <a:r>
              <a:rPr lang="hu-HU" sz="3200" dirty="0">
                <a:latin typeface="Times New Roman" panose="02020603050405020304" pitchFamily="18" charset="0"/>
                <a:ea typeface="Calibri" panose="020F0502020204030204" pitchFamily="34" charset="0"/>
                <a:cs typeface="Calibri" panose="020F0502020204030204" pitchFamily="34" charset="0"/>
              </a:rPr>
              <a:t> Lapok címmel folyóiratot indított 1891-ben. Több szaklapban és a Vasárnapi Újságban jeletek meg írásai. Elnöke volt a Magyar Turista Egyesületnek, a Magyarországi Kárpát Egyesületnek.</a:t>
            </a:r>
            <a:endParaRPr lang="hu-HU" sz="3200" dirty="0"/>
          </a:p>
        </p:txBody>
      </p:sp>
      <p:pic>
        <p:nvPicPr>
          <p:cNvPr id="14338" name="Picture 2" descr="Bolyai János Matematikai Társulat">
            <a:extLst>
              <a:ext uri="{FF2B5EF4-FFF2-40B4-BE49-F238E27FC236}">
                <a16:creationId xmlns:a16="http://schemas.microsoft.com/office/drawing/2014/main" id="{3A2B2832-696D-4288-8809-FCB5341BE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2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03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89A0CDCC-68E0-4D79-A2E5-92CD0DFD00EA}"/>
              </a:ext>
            </a:extLst>
          </p:cNvPr>
          <p:cNvSpPr/>
          <p:nvPr/>
        </p:nvSpPr>
        <p:spPr>
          <a:xfrm>
            <a:off x="6573328" y="1413063"/>
            <a:ext cx="5618672" cy="4031873"/>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Rendszeresen élt hegymászási szenvedélyének, melyet apjától örökölt és lányaiban örökített tovább. Bejárta Magyarország hegyeit, a Kárpátokat és a Dolomitokat, tiszteletére 1902-ben Dél-Tirolban hegycsúcsot (2837 m) neveztek el róla. </a:t>
            </a:r>
            <a:endParaRPr lang="hu-HU" sz="3200" dirty="0"/>
          </a:p>
        </p:txBody>
      </p:sp>
      <p:pic>
        <p:nvPicPr>
          <p:cNvPr id="3" name="Kép 2">
            <a:extLst>
              <a:ext uri="{FF2B5EF4-FFF2-40B4-BE49-F238E27FC236}">
                <a16:creationId xmlns:a16="http://schemas.microsoft.com/office/drawing/2014/main" id="{0EB390FB-0163-4E41-8EEC-D40E1CC8FEAE}"/>
              </a:ext>
            </a:extLst>
          </p:cNvPr>
          <p:cNvPicPr>
            <a:picLocks noChangeAspect="1"/>
          </p:cNvPicPr>
          <p:nvPr/>
        </p:nvPicPr>
        <p:blipFill>
          <a:blip r:embed="rId2"/>
          <a:stretch>
            <a:fillRect/>
          </a:stretch>
        </p:blipFill>
        <p:spPr>
          <a:xfrm>
            <a:off x="0" y="810408"/>
            <a:ext cx="6573328" cy="5237181"/>
          </a:xfrm>
          <a:prstGeom prst="rect">
            <a:avLst/>
          </a:prstGeom>
        </p:spPr>
      </p:pic>
      <p:sp>
        <p:nvSpPr>
          <p:cNvPr id="4" name="Téglalap 3">
            <a:extLst>
              <a:ext uri="{FF2B5EF4-FFF2-40B4-BE49-F238E27FC236}">
                <a16:creationId xmlns:a16="http://schemas.microsoft.com/office/drawing/2014/main" id="{0D2E1546-0B70-4F95-B647-334CE0E444F0}"/>
              </a:ext>
            </a:extLst>
          </p:cNvPr>
          <p:cNvSpPr/>
          <p:nvPr/>
        </p:nvSpPr>
        <p:spPr>
          <a:xfrm>
            <a:off x="-1" y="6047589"/>
            <a:ext cx="6573327" cy="707886"/>
          </a:xfrm>
          <a:prstGeom prst="rect">
            <a:avLst/>
          </a:prstGeom>
        </p:spPr>
        <p:txBody>
          <a:bodyPr wrap="square">
            <a:spAutoFit/>
          </a:bodyPr>
          <a:lstStyle/>
          <a:p>
            <a:pPr algn="ctr"/>
            <a:r>
              <a:rPr lang="hu-HU" sz="2000" b="1" i="1" dirty="0">
                <a:latin typeface="Times New Roman" panose="02020603050405020304" pitchFamily="18" charset="0"/>
                <a:cs typeface="Times New Roman" panose="02020603050405020304" pitchFamily="18" charset="0"/>
              </a:rPr>
              <a:t>A </a:t>
            </a:r>
            <a:r>
              <a:rPr lang="hu-HU" sz="2000" b="1" i="1" dirty="0" err="1">
                <a:latin typeface="Times New Roman" panose="02020603050405020304" pitchFamily="18" charset="0"/>
                <a:cs typeface="Times New Roman" panose="02020603050405020304" pitchFamily="18" charset="0"/>
              </a:rPr>
              <a:t>Cadin</a:t>
            </a:r>
            <a:r>
              <a:rPr lang="hu-HU" sz="2000" b="1" i="1" dirty="0">
                <a:latin typeface="Times New Roman" panose="02020603050405020304" pitchFamily="18" charset="0"/>
                <a:cs typeface="Times New Roman" panose="02020603050405020304" pitchFamily="18" charset="0"/>
              </a:rPr>
              <a:t>-csoport és az Eötvös-csúcs</a:t>
            </a:r>
          </a:p>
          <a:p>
            <a:pPr algn="ctr"/>
            <a:r>
              <a:rPr lang="hu-HU" sz="2000" b="1" i="1" dirty="0">
                <a:latin typeface="Times New Roman" panose="02020603050405020304" pitchFamily="18" charset="0"/>
                <a:cs typeface="Times New Roman" panose="02020603050405020304" pitchFamily="18" charset="0"/>
              </a:rPr>
              <a:t>Eötvös Loránd fényképe</a:t>
            </a:r>
          </a:p>
        </p:txBody>
      </p:sp>
    </p:spTree>
    <p:extLst>
      <p:ext uri="{BB962C8B-B14F-4D97-AF65-F5344CB8AC3E}">
        <p14:creationId xmlns:p14="http://schemas.microsoft.com/office/powerpoint/2010/main" val="1057168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5D4CE17-F7F6-454A-B347-ADB53BE74184}"/>
              </a:ext>
            </a:extLst>
          </p:cNvPr>
          <p:cNvPicPr>
            <a:picLocks noChangeAspect="1"/>
          </p:cNvPicPr>
          <p:nvPr/>
        </p:nvPicPr>
        <p:blipFill>
          <a:blip r:embed="rId2"/>
          <a:stretch>
            <a:fillRect/>
          </a:stretch>
        </p:blipFill>
        <p:spPr>
          <a:xfrm>
            <a:off x="0" y="0"/>
            <a:ext cx="9045726" cy="6858000"/>
          </a:xfrm>
          <a:prstGeom prst="rect">
            <a:avLst/>
          </a:prstGeom>
        </p:spPr>
      </p:pic>
      <p:sp>
        <p:nvSpPr>
          <p:cNvPr id="3" name="Téglalap 2">
            <a:extLst>
              <a:ext uri="{FF2B5EF4-FFF2-40B4-BE49-F238E27FC236}">
                <a16:creationId xmlns:a16="http://schemas.microsoft.com/office/drawing/2014/main" id="{9074078F-942B-4CE4-B8E4-63F7D9B0944C}"/>
              </a:ext>
            </a:extLst>
          </p:cNvPr>
          <p:cNvSpPr/>
          <p:nvPr/>
        </p:nvSpPr>
        <p:spPr>
          <a:xfrm>
            <a:off x="9045726" y="2613392"/>
            <a:ext cx="3146274" cy="1631216"/>
          </a:xfrm>
          <a:prstGeom prst="rect">
            <a:avLst/>
          </a:prstGeom>
        </p:spPr>
        <p:txBody>
          <a:bodyPr wrap="square">
            <a:spAutoFit/>
          </a:bodyPr>
          <a:lstStyle/>
          <a:p>
            <a:pPr algn="ctr"/>
            <a:r>
              <a:rPr lang="hu-HU" sz="2000" b="1" dirty="0">
                <a:latin typeface="Times New Roman" panose="02020603050405020304" pitchFamily="18" charset="0"/>
                <a:cs typeface="Times New Roman" panose="02020603050405020304" pitchFamily="18" charset="0"/>
              </a:rPr>
              <a:t>Eötvös József nyaralója, Eötvös Loránd szülőháza a Svábhegyen </a:t>
            </a:r>
          </a:p>
          <a:p>
            <a:pPr algn="ctr"/>
            <a:endParaRPr lang="hu-HU" sz="2000" b="1" dirty="0">
              <a:latin typeface="Times New Roman" panose="02020603050405020304" pitchFamily="18" charset="0"/>
              <a:cs typeface="Times New Roman" panose="02020603050405020304" pitchFamily="18" charset="0"/>
            </a:endParaRPr>
          </a:p>
          <a:p>
            <a:pPr algn="ctr"/>
            <a:r>
              <a:rPr lang="hu-HU" sz="2000" b="1" dirty="0">
                <a:latin typeface="Times New Roman" panose="02020603050405020304" pitchFamily="18" charset="0"/>
                <a:cs typeface="Times New Roman" panose="02020603050405020304" pitchFamily="18" charset="0"/>
              </a:rPr>
              <a:t>Keleti Gusztáv akvarellje</a:t>
            </a:r>
          </a:p>
        </p:txBody>
      </p:sp>
    </p:spTree>
    <p:extLst>
      <p:ext uri="{BB962C8B-B14F-4D97-AF65-F5344CB8AC3E}">
        <p14:creationId xmlns:p14="http://schemas.microsoft.com/office/powerpoint/2010/main" val="803762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ötvös emléktúra 2019 – Dolomitok – beszámoló – Magyar Turista Egyesület –  MTE">
            <a:extLst>
              <a:ext uri="{FF2B5EF4-FFF2-40B4-BE49-F238E27FC236}">
                <a16:creationId xmlns:a16="http://schemas.microsoft.com/office/drawing/2014/main" id="{31E201F2-5266-4736-923E-8B2AAD8FD8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32"/>
          <a:stretch/>
        </p:blipFill>
        <p:spPr bwMode="auto">
          <a:xfrm>
            <a:off x="0" y="0"/>
            <a:ext cx="12192000" cy="685512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100CF937-3472-431C-BAF3-29D077BE1849}"/>
              </a:ext>
            </a:extLst>
          </p:cNvPr>
          <p:cNvSpPr/>
          <p:nvPr/>
        </p:nvSpPr>
        <p:spPr>
          <a:xfrm>
            <a:off x="8930380" y="172529"/>
            <a:ext cx="2933816" cy="584775"/>
          </a:xfrm>
          <a:prstGeom prst="rect">
            <a:avLst/>
          </a:prstGeom>
        </p:spPr>
        <p:txBody>
          <a:bodyPr wrap="none">
            <a:spAutoFit/>
          </a:bodyPr>
          <a:lstStyle/>
          <a:p>
            <a:r>
              <a:rPr lang="hu-HU" sz="3200" kern="100" dirty="0">
                <a:latin typeface="Times New Roman" panose="02020603050405020304" pitchFamily="18" charset="0"/>
                <a:ea typeface="Calibri" panose="020F0502020204030204" pitchFamily="34" charset="0"/>
                <a:cs typeface="Calibri" panose="020F0502020204030204" pitchFamily="34" charset="0"/>
              </a:rPr>
              <a:t>Az Eötvös-csúcs</a:t>
            </a:r>
            <a:endParaRPr lang="hu-HU" sz="3200" dirty="0"/>
          </a:p>
        </p:txBody>
      </p:sp>
    </p:spTree>
    <p:extLst>
      <p:ext uri="{BB962C8B-B14F-4D97-AF65-F5344CB8AC3E}">
        <p14:creationId xmlns:p14="http://schemas.microsoft.com/office/powerpoint/2010/main" val="1516675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304B1F29-8A36-4BC2-B7EF-F24517DDDA89}"/>
              </a:ext>
            </a:extLst>
          </p:cNvPr>
          <p:cNvSpPr/>
          <p:nvPr/>
        </p:nvSpPr>
        <p:spPr>
          <a:xfrm>
            <a:off x="3738563" y="2151727"/>
            <a:ext cx="8453437" cy="2554545"/>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A szegedi Dóm téren Jedlik Ányossal (1800-1895) közös domborművön szerepelnek (szobrásza Körmendi-</a:t>
            </a:r>
            <a:r>
              <a:rPr lang="hu-HU" sz="3200" dirty="0" err="1">
                <a:latin typeface="Times New Roman" panose="02020603050405020304" pitchFamily="18" charset="0"/>
                <a:ea typeface="Calibri" panose="020F0502020204030204" pitchFamily="34" charset="0"/>
                <a:cs typeface="Calibri" panose="020F0502020204030204" pitchFamily="34" charset="0"/>
              </a:rPr>
              <a:t>Frim</a:t>
            </a:r>
            <a:r>
              <a:rPr lang="hu-HU" sz="3200" dirty="0">
                <a:latin typeface="Times New Roman" panose="02020603050405020304" pitchFamily="18" charset="0"/>
                <a:ea typeface="Calibri" panose="020F0502020204030204" pitchFamily="34" charset="0"/>
                <a:cs typeface="Calibri" panose="020F0502020204030204" pitchFamily="34" charset="0"/>
              </a:rPr>
              <a:t> Jenő), ami egyik bizonyítéka, hogy életük és életfelfogásuk több ponton kapcsolódik egymáshoz.</a:t>
            </a:r>
            <a:endParaRPr lang="hu-HU" sz="3200" dirty="0"/>
          </a:p>
        </p:txBody>
      </p:sp>
      <p:pic>
        <p:nvPicPr>
          <p:cNvPr id="15362" name="Picture 2" descr="Fájl:Relief of Loránd Eötvös és Ányos Jedlik in the Szeged Pantheon.jpg –  Wikipédia">
            <a:extLst>
              <a:ext uri="{FF2B5EF4-FFF2-40B4-BE49-F238E27FC236}">
                <a16:creationId xmlns:a16="http://schemas.microsoft.com/office/drawing/2014/main" id="{05743418-5B61-4869-8E80-EF3D64106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8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316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9CED7345-36B5-417C-ADF4-A6D3B0A3F6C2}"/>
              </a:ext>
            </a:extLst>
          </p:cNvPr>
          <p:cNvSpPr/>
          <p:nvPr/>
        </p:nvSpPr>
        <p:spPr>
          <a:xfrm>
            <a:off x="5477774" y="290833"/>
            <a:ext cx="6714226" cy="6276334"/>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Jedlik Ányos kifejlesztett szerkezeteivel arra törekedett, hogy a hallgatóknak bebizonyíthassa kísérletekkel az elméleti megállapítások igazát és ezt tette később Eötvös Loránd is, azzal a különbséggel, hogy a készülékeit ipari alkalmazásra is alkalmassá tette, anélkül, hogy ezek gazdasági kihasználására törekedett volna. (Ezt megtették utódai, pl. Pekár Dezső.)</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16386" name="Picture 2" descr="Jedlik Ányos | Jedlik Ányos Emlékszoba Szímő">
            <a:extLst>
              <a:ext uri="{FF2B5EF4-FFF2-40B4-BE49-F238E27FC236}">
                <a16:creationId xmlns:a16="http://schemas.microsoft.com/office/drawing/2014/main" id="{29EEC387-46C5-44EB-A49E-08DFFB08A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0870"/>
            <a:ext cx="5477774" cy="575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26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BBC27FFA-DE7C-489E-B61F-DF8BF1E7E230}"/>
              </a:ext>
            </a:extLst>
          </p:cNvPr>
          <p:cNvSpPr/>
          <p:nvPr/>
        </p:nvSpPr>
        <p:spPr>
          <a:xfrm>
            <a:off x="0" y="0"/>
            <a:ext cx="12192000" cy="6842642"/>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Jedlik Ányosra és Eötvös Lorándra is jellemző volt, hogy fiatal korukban megismert kortárs felfedezések nagy hatással voltak későbbi tudományos tevékenységükre és igyekeztek naprakészen ismerni az akkor még nehezen hozzáférhető szakirodalmat is. Jedlik Ányos idős korában azt mesélte az általa nagyra becsült ifjú kollégájának, fiatal tanárként arra gondolt, hogy az általa felfedezett „kézenfekvő” megoldásokra mások is már rájöhettek, tőle idősebb, nagyobb tudásúnak vélt személyek, akik talán már publikálták is a világ valamely másik részén. Ezért kísérletei publikálását feleslegesnek tartotta, csak magának jegyezte fel saját okulásra. A feljegyzéseket megtette Eötvös Loránd is, de ő már szorgalmasan publikált, azonban találmányait és/vagy készülékeit nem szabadalmaztatta ő sem.</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0397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9C2A46FD-E63B-4022-85FD-519286B5C8B7}"/>
              </a:ext>
            </a:extLst>
          </p:cNvPr>
          <p:cNvSpPr/>
          <p:nvPr/>
        </p:nvSpPr>
        <p:spPr>
          <a:xfrm>
            <a:off x="6575424" y="0"/>
            <a:ext cx="5616575" cy="6989862"/>
          </a:xfrm>
          <a:prstGeom prst="rect">
            <a:avLst/>
          </a:prstGeom>
        </p:spPr>
        <p:txBody>
          <a:bodyPr wrap="square">
            <a:spAutoFit/>
          </a:bodyPr>
          <a:lstStyle/>
          <a:p>
            <a:pPr algn="ctr">
              <a:lnSpc>
                <a:spcPct val="115000"/>
              </a:lnSpc>
              <a:spcAft>
                <a:spcPts val="0"/>
              </a:spcAft>
            </a:pPr>
            <a:r>
              <a:rPr lang="hu-HU" sz="2800" kern="100" dirty="0">
                <a:latin typeface="Times New Roman" panose="02020603050405020304" pitchFamily="18" charset="0"/>
                <a:ea typeface="Calibri" panose="020F0502020204030204" pitchFamily="34" charset="0"/>
                <a:cs typeface="Calibri" panose="020F0502020204030204" pitchFamily="34" charset="0"/>
              </a:rPr>
              <a:t>Jedlik Ányos a Pesti Királyi Tudományegyetemen (1784-1872 között volt ez az egyetem neve, majd 1873-1921 között Budapesti Királyi Tudományegyetem) harminchét és fél éven át tanított, melynek rektora is volt az 1863-1864-es tanévben. (1771 – 1947 között az volt a szabály, hogy csak egy tanévhez tartozó két szemeszterre választhattak rektort, egy személyt csak egy alkalommal. Ezért volt Eötvös Loránd is csak egy éven át rektor, az 1891-1892-es tanévben.)</a:t>
            </a:r>
            <a:endParaRPr lang="hu-HU" sz="2800"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17410" name="Picture 2" descr="Királyi Magyar Egyetem | egykor.hu">
            <a:extLst>
              <a:ext uri="{FF2B5EF4-FFF2-40B4-BE49-F238E27FC236}">
                <a16:creationId xmlns:a16="http://schemas.microsoft.com/office/drawing/2014/main" id="{F3E0CA2F-A4E6-48D3-BC1D-1421C341F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75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38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B7F28CBB-7791-47EF-9277-35A55ECB95D1}"/>
              </a:ext>
            </a:extLst>
          </p:cNvPr>
          <p:cNvSpPr/>
          <p:nvPr/>
        </p:nvSpPr>
        <p:spPr>
          <a:xfrm>
            <a:off x="4804913" y="571108"/>
            <a:ext cx="7387087" cy="5710025"/>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1878. október 19-én, Jedlik Ányos nyugdíjazásának napján nevezték ki Eötvös Lorándot az egyetem Kísérleti Fizikai Tanszékének vezetőjévé mentora ajánlása alapján, ahol már 1872-</a:t>
            </a:r>
            <a:r>
              <a:rPr lang="hu-HU" sz="3200" kern="100" dirty="0" err="1">
                <a:latin typeface="Times New Roman" panose="02020603050405020304" pitchFamily="18" charset="0"/>
                <a:ea typeface="Calibri" panose="020F0502020204030204" pitchFamily="34" charset="0"/>
                <a:cs typeface="Calibri" panose="020F0502020204030204" pitchFamily="34" charset="0"/>
              </a:rPr>
              <a:t>től</a:t>
            </a:r>
            <a:r>
              <a:rPr lang="hu-HU" sz="3200" kern="100" dirty="0">
                <a:latin typeface="Times New Roman" panose="02020603050405020304" pitchFamily="18" charset="0"/>
                <a:ea typeface="Calibri" panose="020F0502020204030204" pitchFamily="34" charset="0"/>
                <a:cs typeface="Calibri" panose="020F0502020204030204" pitchFamily="34" charset="0"/>
              </a:rPr>
              <a:t> „nyilvános rendes” tanár volt, 1875-</a:t>
            </a:r>
            <a:r>
              <a:rPr lang="hu-HU" sz="3200" kern="100" dirty="0" err="1">
                <a:latin typeface="Times New Roman" panose="02020603050405020304" pitchFamily="18" charset="0"/>
                <a:ea typeface="Calibri" panose="020F0502020204030204" pitchFamily="34" charset="0"/>
                <a:cs typeface="Calibri" panose="020F0502020204030204" pitchFamily="34" charset="0"/>
              </a:rPr>
              <a:t>től</a:t>
            </a:r>
            <a:r>
              <a:rPr lang="hu-HU" sz="3200" kern="100" dirty="0">
                <a:latin typeface="Times New Roman" panose="02020603050405020304" pitchFamily="18" charset="0"/>
                <a:ea typeface="Calibri" panose="020F0502020204030204" pitchFamily="34" charset="0"/>
                <a:cs typeface="Calibri" panose="020F0502020204030204" pitchFamily="34" charset="0"/>
              </a:rPr>
              <a:t> már saját laboratóriummal is rendelkezett. Majd az elméleti fizikai tanszékkel történt összevonás következtében igazgatója lett a Fizikai Intézetnek. </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4" name="Kép 3">
            <a:extLst>
              <a:ext uri="{FF2B5EF4-FFF2-40B4-BE49-F238E27FC236}">
                <a16:creationId xmlns:a16="http://schemas.microsoft.com/office/drawing/2014/main" id="{DFD12562-43C2-465B-875F-D0FE08F70DA9}"/>
              </a:ext>
            </a:extLst>
          </p:cNvPr>
          <p:cNvPicPr>
            <a:picLocks noChangeAspect="1"/>
          </p:cNvPicPr>
          <p:nvPr/>
        </p:nvPicPr>
        <p:blipFill rotWithShape="1">
          <a:blip r:embed="rId2">
            <a:extLst>
              <a:ext uri="{28A0092B-C50C-407E-A947-70E740481C1C}">
                <a14:useLocalDpi xmlns:a14="http://schemas.microsoft.com/office/drawing/2010/main" val="0"/>
              </a:ext>
            </a:extLst>
          </a:blip>
          <a:srcRect l="18249" t="6875" r="15671" b="60357"/>
          <a:stretch/>
        </p:blipFill>
        <p:spPr>
          <a:xfrm rot="5400000">
            <a:off x="-1023664" y="1023665"/>
            <a:ext cx="6852242" cy="4804912"/>
          </a:xfrm>
          <a:prstGeom prst="rect">
            <a:avLst/>
          </a:prstGeom>
        </p:spPr>
      </p:pic>
    </p:spTree>
    <p:extLst>
      <p:ext uri="{BB962C8B-B14F-4D97-AF65-F5344CB8AC3E}">
        <p14:creationId xmlns:p14="http://schemas.microsoft.com/office/powerpoint/2010/main" val="586860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176A4DB5-CDC8-4F19-BFBA-46AA00F6A61D}"/>
              </a:ext>
            </a:extLst>
          </p:cNvPr>
          <p:cNvPicPr>
            <a:picLocks noChangeAspect="1"/>
          </p:cNvPicPr>
          <p:nvPr/>
        </p:nvPicPr>
        <p:blipFill>
          <a:blip r:embed="rId2"/>
          <a:stretch>
            <a:fillRect/>
          </a:stretch>
        </p:blipFill>
        <p:spPr>
          <a:xfrm>
            <a:off x="0" y="0"/>
            <a:ext cx="8086238" cy="6858000"/>
          </a:xfrm>
          <a:prstGeom prst="rect">
            <a:avLst/>
          </a:prstGeom>
        </p:spPr>
      </p:pic>
      <p:sp>
        <p:nvSpPr>
          <p:cNvPr id="3" name="Téglalap 2">
            <a:extLst>
              <a:ext uri="{FF2B5EF4-FFF2-40B4-BE49-F238E27FC236}">
                <a16:creationId xmlns:a16="http://schemas.microsoft.com/office/drawing/2014/main" id="{F1C08F1B-6406-4EE3-8378-B70EA470D722}"/>
              </a:ext>
            </a:extLst>
          </p:cNvPr>
          <p:cNvSpPr/>
          <p:nvPr/>
        </p:nvSpPr>
        <p:spPr>
          <a:xfrm>
            <a:off x="4043119" y="0"/>
            <a:ext cx="4043119" cy="1323439"/>
          </a:xfrm>
          <a:prstGeom prst="rect">
            <a:avLst/>
          </a:prstGeom>
        </p:spPr>
        <p:txBody>
          <a:bodyPr wrap="square">
            <a:spAutoFit/>
          </a:bodyPr>
          <a:lstStyle/>
          <a:p>
            <a:pPr algn="r"/>
            <a:r>
              <a:rPr lang="hu-HU" sz="2000" i="1" dirty="0">
                <a:latin typeface="Times New Roman" panose="02020603050405020304" pitchFamily="18" charset="0"/>
                <a:cs typeface="Times New Roman" panose="02020603050405020304" pitchFamily="18" charset="0"/>
              </a:rPr>
              <a:t>Az 1886-ban felépült  D épület, ahol Eötvös Loránd élt, tanított  és kísérletezett, ma már európai fizikatörténeti emlékhely </a:t>
            </a:r>
          </a:p>
        </p:txBody>
      </p:sp>
      <p:sp>
        <p:nvSpPr>
          <p:cNvPr id="4" name="Téglalap 3">
            <a:extLst>
              <a:ext uri="{FF2B5EF4-FFF2-40B4-BE49-F238E27FC236}">
                <a16:creationId xmlns:a16="http://schemas.microsoft.com/office/drawing/2014/main" id="{238D2438-6752-4F23-8859-6C4F0B6D1C90}"/>
              </a:ext>
            </a:extLst>
          </p:cNvPr>
          <p:cNvSpPr/>
          <p:nvPr/>
        </p:nvSpPr>
        <p:spPr>
          <a:xfrm>
            <a:off x="7953555" y="2151727"/>
            <a:ext cx="4238445" cy="2554545"/>
          </a:xfrm>
          <a:prstGeom prst="rect">
            <a:avLst/>
          </a:prstGeom>
        </p:spPr>
        <p:txBody>
          <a:bodyPr wrap="square">
            <a:spAutoFit/>
          </a:bodyPr>
          <a:lstStyle/>
          <a:p>
            <a:pPr algn="ctr"/>
            <a:r>
              <a:rPr lang="hu-HU" sz="3200" b="1" dirty="0">
                <a:latin typeface="Times New Roman" panose="02020603050405020304" pitchFamily="18" charset="0"/>
                <a:cs typeface="Times New Roman" panose="02020603050405020304" pitchFamily="18" charset="0"/>
              </a:rPr>
              <a:t>Már az ő tervei alapján épültek a fizikai laboratóriumok az egyetem új épületrészében</a:t>
            </a:r>
          </a:p>
        </p:txBody>
      </p:sp>
    </p:spTree>
    <p:extLst>
      <p:ext uri="{BB962C8B-B14F-4D97-AF65-F5344CB8AC3E}">
        <p14:creationId xmlns:p14="http://schemas.microsoft.com/office/powerpoint/2010/main" val="1850691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61397E93-C4F8-4891-8D68-79F79FAA5E43}"/>
              </a:ext>
            </a:extLst>
          </p:cNvPr>
          <p:cNvSpPr/>
          <p:nvPr/>
        </p:nvSpPr>
        <p:spPr>
          <a:xfrm>
            <a:off x="353683" y="920621"/>
            <a:ext cx="11516263" cy="5016758"/>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1891. szeptember 15-én tartott rektori székfoglalójában az egyetemi reformról az alábbiakat mondta: </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i="1" dirty="0">
                <a:latin typeface="Times New Roman" panose="02020603050405020304" pitchFamily="18" charset="0"/>
                <a:ea typeface="Calibri" panose="020F0502020204030204" pitchFamily="34" charset="0"/>
                <a:cs typeface="Calibri" panose="020F0502020204030204" pitchFamily="34" charset="0"/>
              </a:rPr>
              <a:t>„Tudományos az iskola, tudományos a tanítás ott, de csakis ott, ahol tudósok tanítanak. Hozzátehetem, hogy tudósnak nem a sokat tudót, hanem a tudomány kutatóját nevezem.” </a:t>
            </a:r>
          </a:p>
          <a:p>
            <a:pPr algn="ctr"/>
            <a:endParaRPr lang="hu-HU" sz="3200" b="1" i="1"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i="1" dirty="0">
                <a:latin typeface="Times New Roman" panose="02020603050405020304" pitchFamily="18" charset="0"/>
                <a:ea typeface="Calibri" panose="020F0502020204030204" pitchFamily="34" charset="0"/>
                <a:cs typeface="Calibri" panose="020F0502020204030204" pitchFamily="34" charset="0"/>
              </a:rPr>
              <a:t>„A gondolkodásban önállóságot csak az olyan tartár tanítása adhat, aki maga önállóan gondolkodik, s éppen ez az önállóság az, ami legszükségesebb a tudásnak, a gyakorlat emberének.” </a:t>
            </a:r>
            <a:endParaRPr lang="hu-HU" sz="3200" b="1" i="1" dirty="0"/>
          </a:p>
        </p:txBody>
      </p:sp>
    </p:spTree>
    <p:extLst>
      <p:ext uri="{BB962C8B-B14F-4D97-AF65-F5344CB8AC3E}">
        <p14:creationId xmlns:p14="http://schemas.microsoft.com/office/powerpoint/2010/main" val="1609417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z MTA palota felavatása - A Turulmadár nyomán">
            <a:extLst>
              <a:ext uri="{FF2B5EF4-FFF2-40B4-BE49-F238E27FC236}">
                <a16:creationId xmlns:a16="http://schemas.microsoft.com/office/drawing/2014/main" id="{E6884314-4783-4583-97EA-3BE0ECF9C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5554"/>
            <a:ext cx="6194292" cy="4386892"/>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a:extLst>
              <a:ext uri="{FF2B5EF4-FFF2-40B4-BE49-F238E27FC236}">
                <a16:creationId xmlns:a16="http://schemas.microsoft.com/office/drawing/2014/main" id="{2F17D294-3F86-4304-B7A0-0088344430B7}"/>
              </a:ext>
            </a:extLst>
          </p:cNvPr>
          <p:cNvSpPr/>
          <p:nvPr/>
        </p:nvSpPr>
        <p:spPr>
          <a:xfrm>
            <a:off x="6194292" y="258901"/>
            <a:ext cx="5997708" cy="6340197"/>
          </a:xfrm>
          <a:prstGeom prst="rect">
            <a:avLst/>
          </a:prstGeom>
        </p:spPr>
        <p:txBody>
          <a:bodyPr wrap="square">
            <a:spAutoFit/>
          </a:bodyPr>
          <a:lstStyle/>
          <a:p>
            <a:pPr algn="ctr"/>
            <a:r>
              <a:rPr lang="hu-HU" sz="2900" dirty="0">
                <a:latin typeface="Times New Roman" panose="02020603050405020304" pitchFamily="18" charset="0"/>
                <a:ea typeface="Calibri" panose="020F0502020204030204" pitchFamily="34" charset="0"/>
                <a:cs typeface="Calibri" panose="020F0502020204030204" pitchFamily="34" charset="0"/>
              </a:rPr>
              <a:t>Eötvös Lorándot már huszonöt évesen, 1873-ban megválasztották a Magyar Tudományos Akadémia levelező tagjának, majd tíz évvel később rendes tagjának. Az ifjú tudós úgy érezte, hogy az akadémiai cím sokkal inkább szólt az Eötvös névnek, mint az addig elért tudományos eredményeinek, ami nem csak fokozottabb munkára késztette, hanem feszélyezte is. Ezzel indokolta, hogy az akadémiai szabályzat figyelmen kívül hagyásával székfoglalóját nem egy éven belül, hanem csak 1890-ben tartotta meg. </a:t>
            </a:r>
            <a:endParaRPr lang="hu-HU" sz="2900" dirty="0"/>
          </a:p>
        </p:txBody>
      </p:sp>
      <p:sp>
        <p:nvSpPr>
          <p:cNvPr id="4" name="Téglalap 3">
            <a:extLst>
              <a:ext uri="{FF2B5EF4-FFF2-40B4-BE49-F238E27FC236}">
                <a16:creationId xmlns:a16="http://schemas.microsoft.com/office/drawing/2014/main" id="{C6ABD7D4-3582-4074-88AB-FBF12087725D}"/>
              </a:ext>
            </a:extLst>
          </p:cNvPr>
          <p:cNvSpPr/>
          <p:nvPr/>
        </p:nvSpPr>
        <p:spPr>
          <a:xfrm>
            <a:off x="0" y="5622446"/>
            <a:ext cx="6194292" cy="461665"/>
          </a:xfrm>
          <a:prstGeom prst="rect">
            <a:avLst/>
          </a:prstGeom>
        </p:spPr>
        <p:txBody>
          <a:bodyPr wrap="square">
            <a:spAutoFit/>
          </a:bodyPr>
          <a:lstStyle/>
          <a:p>
            <a:pPr algn="ctr"/>
            <a:r>
              <a:rPr lang="hu-HU" sz="2400" i="1" dirty="0">
                <a:latin typeface="Times New Roman" panose="02020603050405020304" pitchFamily="18" charset="0"/>
                <a:cs typeface="Times New Roman" panose="02020603050405020304" pitchFamily="18" charset="0"/>
              </a:rPr>
              <a:t>Az Akadémia új épülete 1865-ben</a:t>
            </a:r>
          </a:p>
        </p:txBody>
      </p:sp>
    </p:spTree>
    <p:extLst>
      <p:ext uri="{BB962C8B-B14F-4D97-AF65-F5344CB8AC3E}">
        <p14:creationId xmlns:p14="http://schemas.microsoft.com/office/powerpoint/2010/main" val="236306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29654003-EE3F-4E84-B6D7-D2C5A07F683B}"/>
              </a:ext>
            </a:extLst>
          </p:cNvPr>
          <p:cNvSpPr/>
          <p:nvPr/>
        </p:nvSpPr>
        <p:spPr>
          <a:xfrm>
            <a:off x="4172446" y="1334256"/>
            <a:ext cx="8019554" cy="5509200"/>
          </a:xfrm>
          <a:prstGeom prst="rect">
            <a:avLst/>
          </a:prstGeom>
        </p:spPr>
        <p:txBody>
          <a:bodyPr wrap="square">
            <a:spAutoFit/>
          </a:bodyPr>
          <a:lstStyle/>
          <a:p>
            <a:pPr algn="ctr"/>
            <a:r>
              <a:rPr lang="hu-HU" sz="3200" b="1" i="1" dirty="0">
                <a:latin typeface="Times New Roman" panose="02020603050405020304" pitchFamily="18" charset="0"/>
                <a:cs typeface="Times New Roman" panose="02020603050405020304" pitchFamily="18" charset="0"/>
              </a:rPr>
              <a:t>„Addig, amíg erőm tart, addig, míg erőm van munkára, első, mert csak általam teljesíthető feladatomnak kell tartanom azt, hogy kiegészítsem és feldolgozzam azt a tudományos anyagot, melyet évtizedek alatt nagy fáradsággal és részben éppen Akadémiánk támogatásával összehordtam. Ameddig élek, ennek kell hogy éljek. Mielőtt késő volna, erre kell </a:t>
            </a:r>
            <a:r>
              <a:rPr lang="hu-HU" sz="3200" b="1" i="1" dirty="0" err="1">
                <a:latin typeface="Times New Roman" panose="02020603050405020304" pitchFamily="18" charset="0"/>
                <a:cs typeface="Times New Roman" panose="02020603050405020304" pitchFamily="18" charset="0"/>
              </a:rPr>
              <a:t>összegyüjtenem</a:t>
            </a:r>
            <a:r>
              <a:rPr lang="hu-HU" sz="3200" b="1" i="1" dirty="0">
                <a:latin typeface="Times New Roman" panose="02020603050405020304" pitchFamily="18" charset="0"/>
                <a:cs typeface="Times New Roman" panose="02020603050405020304" pitchFamily="18" charset="0"/>
              </a:rPr>
              <a:t> erőmet, megválva azon állásaimtól, melyek annak további szétforgácsolását okoznák.” </a:t>
            </a:r>
          </a:p>
        </p:txBody>
      </p:sp>
      <p:pic>
        <p:nvPicPr>
          <p:cNvPr id="3" name="Kép 2">
            <a:extLst>
              <a:ext uri="{FF2B5EF4-FFF2-40B4-BE49-F238E27FC236}">
                <a16:creationId xmlns:a16="http://schemas.microsoft.com/office/drawing/2014/main" id="{CFD646B7-06E8-4A90-A8CC-8A2424E0FFDF}"/>
              </a:ext>
            </a:extLst>
          </p:cNvPr>
          <p:cNvPicPr>
            <a:picLocks noChangeAspect="1"/>
          </p:cNvPicPr>
          <p:nvPr/>
        </p:nvPicPr>
        <p:blipFill>
          <a:blip r:embed="rId2"/>
          <a:stretch>
            <a:fillRect/>
          </a:stretch>
        </p:blipFill>
        <p:spPr>
          <a:xfrm>
            <a:off x="0" y="1334256"/>
            <a:ext cx="4172446" cy="5322498"/>
          </a:xfrm>
          <a:prstGeom prst="rect">
            <a:avLst/>
          </a:prstGeom>
        </p:spPr>
      </p:pic>
      <p:sp>
        <p:nvSpPr>
          <p:cNvPr id="4" name="Téglalap 3">
            <a:extLst>
              <a:ext uri="{FF2B5EF4-FFF2-40B4-BE49-F238E27FC236}">
                <a16:creationId xmlns:a16="http://schemas.microsoft.com/office/drawing/2014/main" id="{761FCE9B-CB34-4836-9EFB-03B069497DE7}"/>
              </a:ext>
            </a:extLst>
          </p:cNvPr>
          <p:cNvSpPr/>
          <p:nvPr/>
        </p:nvSpPr>
        <p:spPr>
          <a:xfrm>
            <a:off x="0" y="14544"/>
            <a:ext cx="12192000" cy="1077218"/>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Times New Roman" panose="02020603050405020304" pitchFamily="18" charset="0"/>
              </a:rPr>
              <a:t>1905. október 5-én lemondott tizenhat éven át betöltött akadémiai elnökségéről</a:t>
            </a:r>
          </a:p>
        </p:txBody>
      </p:sp>
    </p:spTree>
    <p:extLst>
      <p:ext uri="{BB962C8B-B14F-4D97-AF65-F5344CB8AC3E}">
        <p14:creationId xmlns:p14="http://schemas.microsoft.com/office/powerpoint/2010/main" val="293440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30D93E78-1D09-495A-9BC9-B3446A5CD41E}"/>
              </a:ext>
            </a:extLst>
          </p:cNvPr>
          <p:cNvSpPr/>
          <p:nvPr/>
        </p:nvSpPr>
        <p:spPr>
          <a:xfrm>
            <a:off x="4461564" y="428178"/>
            <a:ext cx="7730436" cy="6001643"/>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Titus </a:t>
            </a:r>
            <a:r>
              <a:rPr lang="hu-HU" sz="3200" dirty="0" err="1">
                <a:latin typeface="Times New Roman" panose="02020603050405020304" pitchFamily="18" charset="0"/>
                <a:ea typeface="Calibri" panose="020F0502020204030204" pitchFamily="34" charset="0"/>
                <a:cs typeface="Calibri" panose="020F0502020204030204" pitchFamily="34" charset="0"/>
              </a:rPr>
              <a:t>Maccius</a:t>
            </a:r>
            <a:r>
              <a:rPr lang="hu-HU" sz="3200" dirty="0">
                <a:latin typeface="Times New Roman" panose="02020603050405020304" pitchFamily="18" charset="0"/>
                <a:ea typeface="Calibri" panose="020F0502020204030204" pitchFamily="34" charset="0"/>
                <a:cs typeface="Calibri" panose="020F0502020204030204" pitchFamily="34" charset="0"/>
              </a:rPr>
              <a:t> Plautus római vígjátékszerző (kb. Kr.e. 205 – Kr.e. 184) </a:t>
            </a:r>
            <a:r>
              <a:rPr lang="hu-HU" sz="3200" dirty="0" err="1">
                <a:latin typeface="Times New Roman" panose="02020603050405020304" pitchFamily="18" charset="0"/>
                <a:ea typeface="Calibri" panose="020F0502020204030204" pitchFamily="34" charset="0"/>
                <a:cs typeface="Calibri" panose="020F0502020204030204" pitchFamily="34" charset="0"/>
              </a:rPr>
              <a:t>Persa</a:t>
            </a:r>
            <a:r>
              <a:rPr lang="hu-HU" sz="3200" dirty="0">
                <a:latin typeface="Times New Roman" panose="02020603050405020304" pitchFamily="18" charset="0"/>
                <a:ea typeface="Calibri" panose="020F0502020204030204" pitchFamily="34" charset="0"/>
                <a:cs typeface="Calibri" panose="020F0502020204030204" pitchFamily="34" charset="0"/>
              </a:rPr>
              <a:t> című színművében elhangzó mondat vált szállóigévé, ami több magyar fordításban is ismert. </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Jelentése: A név jósjel, A név maga az ember, A név elárulja viselőjét, Nevében a sorsa.</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A Loránd a mai Lóránt férfinév régebbi változata, aminek jelentése dicsőséges, híres, dicsőséget szerző. </a:t>
            </a:r>
            <a:endParaRPr lang="hu-HU" sz="3200" dirty="0"/>
          </a:p>
        </p:txBody>
      </p:sp>
      <p:pic>
        <p:nvPicPr>
          <p:cNvPr id="1028" name="Picture 4" descr="Maccius Plautus |">
            <a:extLst>
              <a:ext uri="{FF2B5EF4-FFF2-40B4-BE49-F238E27FC236}">
                <a16:creationId xmlns:a16="http://schemas.microsoft.com/office/drawing/2014/main" id="{15258DBB-797A-4ACE-B49E-110685510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4615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031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F742AEFA-ED32-4C97-968F-7FC8526D5E6E}"/>
              </a:ext>
            </a:extLst>
          </p:cNvPr>
          <p:cNvPicPr>
            <a:picLocks noChangeAspect="1"/>
          </p:cNvPicPr>
          <p:nvPr/>
        </p:nvPicPr>
        <p:blipFill>
          <a:blip r:embed="rId2"/>
          <a:stretch>
            <a:fillRect/>
          </a:stretch>
        </p:blipFill>
        <p:spPr>
          <a:xfrm>
            <a:off x="627776" y="0"/>
            <a:ext cx="10936447" cy="6858000"/>
          </a:xfrm>
          <a:prstGeom prst="rect">
            <a:avLst/>
          </a:prstGeom>
        </p:spPr>
      </p:pic>
      <p:sp>
        <p:nvSpPr>
          <p:cNvPr id="4" name="Téglalap 3">
            <a:extLst>
              <a:ext uri="{FF2B5EF4-FFF2-40B4-BE49-F238E27FC236}">
                <a16:creationId xmlns:a16="http://schemas.microsoft.com/office/drawing/2014/main" id="{75398097-F2FD-43E1-9A0F-FBC69F5A6468}"/>
              </a:ext>
            </a:extLst>
          </p:cNvPr>
          <p:cNvSpPr/>
          <p:nvPr/>
        </p:nvSpPr>
        <p:spPr>
          <a:xfrm>
            <a:off x="5544152" y="0"/>
            <a:ext cx="6020072" cy="677108"/>
          </a:xfrm>
          <a:prstGeom prst="rect">
            <a:avLst/>
          </a:prstGeom>
        </p:spPr>
        <p:txBody>
          <a:bodyPr wrap="square">
            <a:spAutoFit/>
          </a:bodyPr>
          <a:lstStyle/>
          <a:p>
            <a:pPr algn="r"/>
            <a:r>
              <a:rPr lang="hu-HU" sz="1900" dirty="0">
                <a:latin typeface="Times New Roman" panose="02020603050405020304" pitchFamily="18" charset="0"/>
                <a:cs typeface="Times New Roman" panose="02020603050405020304" pitchFamily="18" charset="0"/>
              </a:rPr>
              <a:t>A Báró Eötvös József Collegium új épülete a Ménesi úton, a Gellérthegy déli oldalán 1910-ben</a:t>
            </a:r>
          </a:p>
        </p:txBody>
      </p:sp>
    </p:spTree>
    <p:extLst>
      <p:ext uri="{BB962C8B-B14F-4D97-AF65-F5344CB8AC3E}">
        <p14:creationId xmlns:p14="http://schemas.microsoft.com/office/powerpoint/2010/main" val="3439896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B68C379-6552-4F1D-BDAB-F7948AE0F483}"/>
              </a:ext>
            </a:extLst>
          </p:cNvPr>
          <p:cNvPicPr>
            <a:picLocks noChangeAspect="1"/>
          </p:cNvPicPr>
          <p:nvPr/>
        </p:nvPicPr>
        <p:blipFill>
          <a:blip r:embed="rId2"/>
          <a:stretch>
            <a:fillRect/>
          </a:stretch>
        </p:blipFill>
        <p:spPr>
          <a:xfrm>
            <a:off x="1227947" y="0"/>
            <a:ext cx="9736105" cy="6858000"/>
          </a:xfrm>
          <a:prstGeom prst="rect">
            <a:avLst/>
          </a:prstGeom>
        </p:spPr>
      </p:pic>
      <p:sp>
        <p:nvSpPr>
          <p:cNvPr id="3" name="Téglalap 2">
            <a:extLst>
              <a:ext uri="{FF2B5EF4-FFF2-40B4-BE49-F238E27FC236}">
                <a16:creationId xmlns:a16="http://schemas.microsoft.com/office/drawing/2014/main" id="{92C79152-FC55-4D65-A409-2C9C82278DC0}"/>
              </a:ext>
            </a:extLst>
          </p:cNvPr>
          <p:cNvSpPr/>
          <p:nvPr/>
        </p:nvSpPr>
        <p:spPr>
          <a:xfrm>
            <a:off x="3047999" y="6150114"/>
            <a:ext cx="6096000" cy="707886"/>
          </a:xfrm>
          <a:prstGeom prst="rect">
            <a:avLst/>
          </a:prstGeom>
        </p:spPr>
        <p:txBody>
          <a:bodyPr>
            <a:spAutoFit/>
          </a:bodyPr>
          <a:lstStyle/>
          <a:p>
            <a:pPr algn="ctr"/>
            <a:r>
              <a:rPr lang="hu-HU" sz="2000" dirty="0">
                <a:solidFill>
                  <a:schemeClr val="bg1"/>
                </a:solidFill>
                <a:latin typeface="Times New Roman" panose="02020603050405020304" pitchFamily="18" charset="0"/>
                <a:cs typeface="Times New Roman" panose="02020603050405020304" pitchFamily="18" charset="0"/>
              </a:rPr>
              <a:t>A Collegium új épületének avatóünnepségén részt vevő vendégek 1911. október 26-án</a:t>
            </a:r>
          </a:p>
        </p:txBody>
      </p:sp>
    </p:spTree>
    <p:extLst>
      <p:ext uri="{BB962C8B-B14F-4D97-AF65-F5344CB8AC3E}">
        <p14:creationId xmlns:p14="http://schemas.microsoft.com/office/powerpoint/2010/main" val="2192317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F26E0265-45E0-4F43-8C1C-E7AFD2ACCDF8}"/>
              </a:ext>
            </a:extLst>
          </p:cNvPr>
          <p:cNvPicPr>
            <a:picLocks noChangeAspect="1"/>
          </p:cNvPicPr>
          <p:nvPr/>
        </p:nvPicPr>
        <p:blipFill rotWithShape="1">
          <a:blip r:embed="rId2"/>
          <a:srcRect l="28088" t="12830" r="28686" b="9937"/>
          <a:stretch/>
        </p:blipFill>
        <p:spPr>
          <a:xfrm>
            <a:off x="5368505" y="0"/>
            <a:ext cx="6823495" cy="6858000"/>
          </a:xfrm>
          <a:prstGeom prst="rect">
            <a:avLst/>
          </a:prstGeom>
        </p:spPr>
      </p:pic>
      <p:sp>
        <p:nvSpPr>
          <p:cNvPr id="3" name="Téglalap 2">
            <a:extLst>
              <a:ext uri="{FF2B5EF4-FFF2-40B4-BE49-F238E27FC236}">
                <a16:creationId xmlns:a16="http://schemas.microsoft.com/office/drawing/2014/main" id="{6A3009F6-C0AA-46A4-A08E-2BAB75190509}"/>
              </a:ext>
            </a:extLst>
          </p:cNvPr>
          <p:cNvSpPr/>
          <p:nvPr/>
        </p:nvSpPr>
        <p:spPr>
          <a:xfrm>
            <a:off x="60385" y="1166842"/>
            <a:ext cx="5308120" cy="4524315"/>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Felületi feszültség</a:t>
            </a:r>
          </a:p>
          <a:p>
            <a:pPr algn="ctr"/>
            <a:endParaRPr lang="hu-HU" sz="3200" b="1"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Eötvös-féle reflexiós módszer</a:t>
            </a:r>
          </a:p>
          <a:p>
            <a:pPr algn="ctr"/>
            <a:endParaRPr lang="hu-HU" sz="3200" b="1"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Eötvös-törvény:</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A folyadékok különböző hőmérsékleten mért felületi feszültsége és molekulasúlya közötti összefüggés </a:t>
            </a:r>
            <a:endParaRPr lang="hu-HU" sz="3200" b="1" dirty="0"/>
          </a:p>
        </p:txBody>
      </p:sp>
    </p:spTree>
    <p:extLst>
      <p:ext uri="{BB962C8B-B14F-4D97-AF65-F5344CB8AC3E}">
        <p14:creationId xmlns:p14="http://schemas.microsoft.com/office/powerpoint/2010/main" val="3918411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D40822FF-B8BE-4635-A720-502D5038B6C7}"/>
              </a:ext>
            </a:extLst>
          </p:cNvPr>
          <p:cNvSpPr/>
          <p:nvPr/>
        </p:nvSpPr>
        <p:spPr>
          <a:xfrm>
            <a:off x="4968816" y="964644"/>
            <a:ext cx="7223184" cy="5016758"/>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Az 1880-</a:t>
            </a:r>
            <a:r>
              <a:rPr lang="hu-HU" sz="3200" b="1" dirty="0" err="1">
                <a:latin typeface="Times New Roman" panose="02020603050405020304" pitchFamily="18" charset="0"/>
                <a:ea typeface="Calibri" panose="020F0502020204030204" pitchFamily="34" charset="0"/>
                <a:cs typeface="Calibri" panose="020F0502020204030204" pitchFamily="34" charset="0"/>
              </a:rPr>
              <a:t>as</a:t>
            </a:r>
            <a:r>
              <a:rPr lang="hu-HU" sz="3200" b="1" dirty="0">
                <a:latin typeface="Times New Roman" panose="02020603050405020304" pitchFamily="18" charset="0"/>
                <a:ea typeface="Calibri" panose="020F0502020204030204" pitchFamily="34" charset="0"/>
                <a:cs typeface="Calibri" panose="020F0502020204030204" pitchFamily="34" charset="0"/>
              </a:rPr>
              <a:t> években fordult a gravitáció problémái felé</a:t>
            </a:r>
          </a:p>
          <a:p>
            <a:pPr algn="ctr"/>
            <a:endParaRPr lang="hu-HU" sz="3200" b="1"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i="1" dirty="0">
                <a:latin typeface="Times New Roman" panose="02020603050405020304" pitchFamily="18" charset="0"/>
                <a:ea typeface="Calibri" panose="020F0502020204030204" pitchFamily="34" charset="0"/>
                <a:cs typeface="Calibri" panose="020F0502020204030204" pitchFamily="34" charset="0"/>
              </a:rPr>
              <a:t>„A gravitációs abszorpció az a kérdés, hogy két test egymásra való gravitációját befolyásolhatja-e egy harmadik, közéjük került test.” </a:t>
            </a:r>
          </a:p>
          <a:p>
            <a:pPr algn="ctr"/>
            <a:endParaRPr lang="hu-HU" sz="3200" b="1" i="1" dirty="0">
              <a:latin typeface="Times New Roman" panose="02020603050405020304" pitchFamily="18" charset="0"/>
              <a:cs typeface="Calibri" panose="020F0502020204030204" pitchFamily="34" charset="0"/>
            </a:endParaRPr>
          </a:p>
          <a:p>
            <a:pPr algn="ctr"/>
            <a:r>
              <a:rPr lang="hu-HU" sz="3200" b="1" dirty="0">
                <a:latin typeface="Times New Roman" panose="02020603050405020304" pitchFamily="18" charset="0"/>
                <a:cs typeface="Calibri" panose="020F0502020204030204" pitchFamily="34" charset="0"/>
              </a:rPr>
              <a:t>A gravitációs mező vízszintes irányú változása</a:t>
            </a:r>
            <a:endParaRPr lang="hu-HU" sz="3200" b="1" dirty="0"/>
          </a:p>
        </p:txBody>
      </p:sp>
      <p:pic>
        <p:nvPicPr>
          <p:cNvPr id="19460" name="Picture 4" descr="The Tale of Sir Isaac Newton | AstroCamp Science Camp">
            <a:extLst>
              <a:ext uri="{FF2B5EF4-FFF2-40B4-BE49-F238E27FC236}">
                <a16:creationId xmlns:a16="http://schemas.microsoft.com/office/drawing/2014/main" id="{45AEF3D3-7DBD-4EF4-987A-3EC85F53FA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77" r="4402"/>
          <a:stretch/>
        </p:blipFill>
        <p:spPr bwMode="auto">
          <a:xfrm>
            <a:off x="0" y="1338262"/>
            <a:ext cx="4968816" cy="4181475"/>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5A2466AD-230A-4734-BE7E-81F1D6FD2BD8}"/>
              </a:ext>
            </a:extLst>
          </p:cNvPr>
          <p:cNvSpPr/>
          <p:nvPr/>
        </p:nvSpPr>
        <p:spPr>
          <a:xfrm>
            <a:off x="0" y="5519737"/>
            <a:ext cx="4968816" cy="461665"/>
          </a:xfrm>
          <a:prstGeom prst="rect">
            <a:avLst/>
          </a:prstGeom>
        </p:spPr>
        <p:txBody>
          <a:bodyPr wrap="square">
            <a:spAutoFit/>
          </a:bodyPr>
          <a:lstStyle/>
          <a:p>
            <a:pPr algn="ctr"/>
            <a:r>
              <a:rPr lang="hu-HU" sz="2400" i="1" dirty="0">
                <a:latin typeface="Times New Roman" panose="02020603050405020304" pitchFamily="18" charset="0"/>
                <a:cs typeface="Times New Roman" panose="02020603050405020304" pitchFamily="18" charset="0"/>
              </a:rPr>
              <a:t>Newton és az alma legendája</a:t>
            </a:r>
          </a:p>
        </p:txBody>
      </p:sp>
    </p:spTree>
    <p:extLst>
      <p:ext uri="{BB962C8B-B14F-4D97-AF65-F5344CB8AC3E}">
        <p14:creationId xmlns:p14="http://schemas.microsoft.com/office/powerpoint/2010/main" val="938734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E2143585-E4D6-4803-8176-3C9BC6623878}"/>
              </a:ext>
            </a:extLst>
          </p:cNvPr>
          <p:cNvPicPr>
            <a:picLocks noChangeAspect="1"/>
          </p:cNvPicPr>
          <p:nvPr/>
        </p:nvPicPr>
        <p:blipFill rotWithShape="1">
          <a:blip r:embed="rId2"/>
          <a:srcRect l="24474" t="23298" r="20105" b="12842"/>
          <a:stretch/>
        </p:blipFill>
        <p:spPr>
          <a:xfrm>
            <a:off x="0" y="0"/>
            <a:ext cx="12192000" cy="6858000"/>
          </a:xfrm>
          <a:prstGeom prst="rect">
            <a:avLst/>
          </a:prstGeom>
        </p:spPr>
      </p:pic>
    </p:spTree>
    <p:extLst>
      <p:ext uri="{BB962C8B-B14F-4D97-AF65-F5344CB8AC3E}">
        <p14:creationId xmlns:p14="http://schemas.microsoft.com/office/powerpoint/2010/main" val="3232234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72570A22-28BB-4109-B916-4E581334D6F8}"/>
              </a:ext>
            </a:extLst>
          </p:cNvPr>
          <p:cNvPicPr>
            <a:picLocks noChangeAspect="1"/>
          </p:cNvPicPr>
          <p:nvPr/>
        </p:nvPicPr>
        <p:blipFill rotWithShape="1">
          <a:blip r:embed="rId2"/>
          <a:srcRect l="15000" t="13755" r="10000" b="5684"/>
          <a:stretch/>
        </p:blipFill>
        <p:spPr>
          <a:xfrm>
            <a:off x="-1" y="0"/>
            <a:ext cx="12192001" cy="6858000"/>
          </a:xfrm>
          <a:prstGeom prst="rect">
            <a:avLst/>
          </a:prstGeom>
        </p:spPr>
      </p:pic>
    </p:spTree>
    <p:extLst>
      <p:ext uri="{BB962C8B-B14F-4D97-AF65-F5344CB8AC3E}">
        <p14:creationId xmlns:p14="http://schemas.microsoft.com/office/powerpoint/2010/main" val="1971674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FA2897F-52F7-45D4-AC26-E31DB01350E3}"/>
              </a:ext>
            </a:extLst>
          </p:cNvPr>
          <p:cNvPicPr>
            <a:picLocks noChangeAspect="1"/>
          </p:cNvPicPr>
          <p:nvPr/>
        </p:nvPicPr>
        <p:blipFill rotWithShape="1">
          <a:blip r:embed="rId2"/>
          <a:srcRect l="10974" t="12772" r="13078" b="5544"/>
          <a:stretch/>
        </p:blipFill>
        <p:spPr>
          <a:xfrm>
            <a:off x="-1" y="0"/>
            <a:ext cx="12192000" cy="6858000"/>
          </a:xfrm>
          <a:prstGeom prst="rect">
            <a:avLst/>
          </a:prstGeom>
        </p:spPr>
      </p:pic>
      <p:sp>
        <p:nvSpPr>
          <p:cNvPr id="3" name="Téglalap 2">
            <a:extLst>
              <a:ext uri="{FF2B5EF4-FFF2-40B4-BE49-F238E27FC236}">
                <a16:creationId xmlns:a16="http://schemas.microsoft.com/office/drawing/2014/main" id="{113F9E69-E3F0-4F10-B2B6-3622517736C5}"/>
              </a:ext>
            </a:extLst>
          </p:cNvPr>
          <p:cNvSpPr/>
          <p:nvPr/>
        </p:nvSpPr>
        <p:spPr>
          <a:xfrm>
            <a:off x="4613708" y="4018622"/>
            <a:ext cx="2964581" cy="1631216"/>
          </a:xfrm>
          <a:prstGeom prst="rect">
            <a:avLst/>
          </a:prstGeom>
        </p:spPr>
        <p:txBody>
          <a:bodyPr wrap="square">
            <a:spAutoFit/>
          </a:bodyPr>
          <a:lstStyle/>
          <a:p>
            <a:pPr algn="ctr"/>
            <a:r>
              <a:rPr lang="hu-HU" sz="2000" dirty="0">
                <a:solidFill>
                  <a:schemeClr val="tx2"/>
                </a:solidFill>
                <a:latin typeface="Times New Roman" panose="02020603050405020304" pitchFamily="18" charset="0"/>
                <a:cs typeface="Times New Roman" panose="02020603050405020304" pitchFamily="18" charset="0"/>
              </a:rPr>
              <a:t>Az egyszerű horizontális variométer rajza és „mérőszerkezete” működésének megértését magyarázó vázlata </a:t>
            </a:r>
          </a:p>
        </p:txBody>
      </p:sp>
    </p:spTree>
    <p:extLst>
      <p:ext uri="{BB962C8B-B14F-4D97-AF65-F5344CB8AC3E}">
        <p14:creationId xmlns:p14="http://schemas.microsoft.com/office/powerpoint/2010/main" val="2208221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97208A8-5BA5-4E80-B4E6-FD8424A52972}"/>
              </a:ext>
            </a:extLst>
          </p:cNvPr>
          <p:cNvPicPr>
            <a:picLocks noChangeAspect="1"/>
          </p:cNvPicPr>
          <p:nvPr/>
        </p:nvPicPr>
        <p:blipFill>
          <a:blip r:embed="rId3"/>
          <a:stretch>
            <a:fillRect/>
          </a:stretch>
        </p:blipFill>
        <p:spPr>
          <a:xfrm>
            <a:off x="654518" y="0"/>
            <a:ext cx="4026043" cy="5811253"/>
          </a:xfrm>
          <a:prstGeom prst="rect">
            <a:avLst/>
          </a:prstGeom>
        </p:spPr>
      </p:pic>
      <p:sp>
        <p:nvSpPr>
          <p:cNvPr id="3" name="Téglalap 2">
            <a:extLst>
              <a:ext uri="{FF2B5EF4-FFF2-40B4-BE49-F238E27FC236}">
                <a16:creationId xmlns:a16="http://schemas.microsoft.com/office/drawing/2014/main" id="{D789F422-27D7-4F33-B21A-D7D5FD7923A3}"/>
              </a:ext>
            </a:extLst>
          </p:cNvPr>
          <p:cNvSpPr/>
          <p:nvPr/>
        </p:nvSpPr>
        <p:spPr>
          <a:xfrm>
            <a:off x="654518" y="5811253"/>
            <a:ext cx="4026043" cy="830997"/>
          </a:xfrm>
          <a:prstGeom prst="rect">
            <a:avLst/>
          </a:prstGeom>
        </p:spPr>
        <p:txBody>
          <a:bodyPr wrap="square">
            <a:spAutoFit/>
          </a:bodyPr>
          <a:lstStyle/>
          <a:p>
            <a:pPr algn="ctr"/>
            <a:r>
              <a:rPr lang="hu-HU" sz="2400" dirty="0">
                <a:latin typeface="Times New Roman" panose="02020603050405020304" pitchFamily="18" charset="0"/>
                <a:cs typeface="Times New Roman" panose="02020603050405020304" pitchFamily="18" charset="0"/>
              </a:rPr>
              <a:t>Az egymással </a:t>
            </a:r>
            <a:r>
              <a:rPr lang="hu-HU" sz="2400" dirty="0" err="1">
                <a:latin typeface="Times New Roman" panose="02020603050405020304" pitchFamily="18" charset="0"/>
                <a:cs typeface="Times New Roman" panose="02020603050405020304" pitchFamily="18" charset="0"/>
              </a:rPr>
              <a:t>szembeállítva</a:t>
            </a:r>
            <a:r>
              <a:rPr lang="hu-HU" sz="2400" dirty="0">
                <a:latin typeface="Times New Roman" panose="02020603050405020304" pitchFamily="18" charset="0"/>
                <a:cs typeface="Times New Roman" panose="02020603050405020304" pitchFamily="18" charset="0"/>
              </a:rPr>
              <a:t> épített kettős variométer</a:t>
            </a:r>
          </a:p>
        </p:txBody>
      </p:sp>
      <p:pic>
        <p:nvPicPr>
          <p:cNvPr id="4" name="Kép 3">
            <a:extLst>
              <a:ext uri="{FF2B5EF4-FFF2-40B4-BE49-F238E27FC236}">
                <a16:creationId xmlns:a16="http://schemas.microsoft.com/office/drawing/2014/main" id="{E3398F4A-61ED-4152-8590-A21E517FD268}"/>
              </a:ext>
            </a:extLst>
          </p:cNvPr>
          <p:cNvPicPr>
            <a:picLocks noChangeAspect="1"/>
          </p:cNvPicPr>
          <p:nvPr/>
        </p:nvPicPr>
        <p:blipFill rotWithShape="1">
          <a:blip r:embed="rId4"/>
          <a:srcRect b="2643"/>
          <a:stretch/>
        </p:blipFill>
        <p:spPr>
          <a:xfrm>
            <a:off x="7081733" y="0"/>
            <a:ext cx="4455749" cy="5657672"/>
          </a:xfrm>
          <a:prstGeom prst="rect">
            <a:avLst/>
          </a:prstGeom>
        </p:spPr>
      </p:pic>
      <p:sp>
        <p:nvSpPr>
          <p:cNvPr id="5" name="Téglalap 4">
            <a:extLst>
              <a:ext uri="{FF2B5EF4-FFF2-40B4-BE49-F238E27FC236}">
                <a16:creationId xmlns:a16="http://schemas.microsoft.com/office/drawing/2014/main" id="{F76070F9-4AF8-4DAF-942A-BB66BFF95BDE}"/>
              </a:ext>
            </a:extLst>
          </p:cNvPr>
          <p:cNvSpPr/>
          <p:nvPr/>
        </p:nvSpPr>
        <p:spPr>
          <a:xfrm>
            <a:off x="6096000" y="5657671"/>
            <a:ext cx="6096000" cy="1200329"/>
          </a:xfrm>
          <a:prstGeom prst="rect">
            <a:avLst/>
          </a:prstGeom>
        </p:spPr>
        <p:txBody>
          <a:bodyPr wrap="square">
            <a:spAutoFit/>
          </a:bodyPr>
          <a:lstStyle/>
          <a:p>
            <a:pPr algn="ctr"/>
            <a:r>
              <a:rPr lang="hu-HU" sz="2400" dirty="0">
                <a:latin typeface="Times New Roman" panose="02020603050405020304" pitchFamily="18" charset="0"/>
                <a:cs typeface="Times New Roman" panose="02020603050405020304" pitchFamily="18" charset="0"/>
              </a:rPr>
              <a:t>Eötvös Loránd forgó „mérleghintája”, amely a </a:t>
            </a:r>
            <a:r>
              <a:rPr lang="hu-HU" sz="2400" dirty="0" err="1">
                <a:latin typeface="Times New Roman" panose="02020603050405020304" pitchFamily="18" charset="0"/>
                <a:cs typeface="Times New Roman" panose="02020603050405020304" pitchFamily="18" charset="0"/>
              </a:rPr>
              <a:t>Coriolis</a:t>
            </a:r>
            <a:r>
              <a:rPr lang="hu-HU" sz="2400" dirty="0">
                <a:latin typeface="Times New Roman" panose="02020603050405020304" pitchFamily="18" charset="0"/>
                <a:cs typeface="Times New Roman" panose="02020603050405020304" pitchFamily="18" charset="0"/>
              </a:rPr>
              <a:t>-hatást használja a Föld forgási szögsebességének mérésére</a:t>
            </a:r>
          </a:p>
        </p:txBody>
      </p:sp>
    </p:spTree>
    <p:extLst>
      <p:ext uri="{BB962C8B-B14F-4D97-AF65-F5344CB8AC3E}">
        <p14:creationId xmlns:p14="http://schemas.microsoft.com/office/powerpoint/2010/main" val="3314707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D97190B-B629-45AE-BA26-C2F2A8DF9233}"/>
              </a:ext>
            </a:extLst>
          </p:cNvPr>
          <p:cNvSpPr/>
          <p:nvPr/>
        </p:nvSpPr>
        <p:spPr>
          <a:xfrm>
            <a:off x="1052423" y="2272914"/>
            <a:ext cx="10101531" cy="2312171"/>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A gravitációs mérések területén a fizikában számontartanak </a:t>
            </a:r>
            <a:r>
              <a:rPr lang="hu-HU" sz="3200" b="1" kern="100" dirty="0">
                <a:latin typeface="Times New Roman" panose="02020603050405020304" pitchFamily="18" charset="0"/>
                <a:ea typeface="Calibri" panose="020F0502020204030204" pitchFamily="34" charset="0"/>
                <a:cs typeface="Calibri" panose="020F0502020204030204" pitchFamily="34" charset="0"/>
              </a:rPr>
              <a:t>Eötvös-hatás</a:t>
            </a:r>
            <a:r>
              <a:rPr lang="hu-HU" sz="3200" kern="100" dirty="0">
                <a:latin typeface="Times New Roman" panose="02020603050405020304" pitchFamily="18" charset="0"/>
                <a:ea typeface="Calibri" panose="020F0502020204030204" pitchFamily="34" charset="0"/>
                <a:cs typeface="Calibri" panose="020F0502020204030204" pitchFamily="34" charset="0"/>
              </a:rPr>
              <a:t> </a:t>
            </a:r>
            <a:r>
              <a:rPr lang="hu-HU" sz="3200" b="1" kern="100" dirty="0">
                <a:latin typeface="Times New Roman" panose="02020603050405020304" pitchFamily="18" charset="0"/>
                <a:ea typeface="Calibri" panose="020F0502020204030204" pitchFamily="34" charset="0"/>
                <a:cs typeface="Calibri" panose="020F0502020204030204" pitchFamily="34" charset="0"/>
              </a:rPr>
              <a:t>és Eötvös-korrekció fogalmat </a:t>
            </a:r>
            <a:r>
              <a:rPr lang="hu-HU" sz="3200" kern="100" dirty="0">
                <a:latin typeface="Times New Roman" panose="02020603050405020304" pitchFamily="18" charset="0"/>
                <a:ea typeface="Calibri" panose="020F0502020204030204" pitchFamily="34" charset="0"/>
                <a:cs typeface="Calibri" panose="020F0502020204030204" pitchFamily="34" charset="0"/>
              </a:rPr>
              <a:t>és elneveztek róla fizikai egységet is, ami csak a legnagyobb, legkiválóbb tudósoknak adatott meg a tudomány történetében.</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6809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8F3E6"/>
        </a:soli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D431EAD6-9B3E-464D-A581-8C2EF19BF408}"/>
              </a:ext>
            </a:extLst>
          </p:cNvPr>
          <p:cNvPicPr>
            <a:picLocks noChangeAspect="1"/>
          </p:cNvPicPr>
          <p:nvPr/>
        </p:nvPicPr>
        <p:blipFill rotWithShape="1">
          <a:blip r:embed="rId2"/>
          <a:srcRect l="50606" t="38316" r="13079" b="19018"/>
          <a:stretch/>
        </p:blipFill>
        <p:spPr>
          <a:xfrm>
            <a:off x="653590" y="0"/>
            <a:ext cx="5245768" cy="3466768"/>
          </a:xfrm>
          <a:prstGeom prst="rect">
            <a:avLst/>
          </a:prstGeom>
          <a:solidFill>
            <a:srgbClr val="F8F3E6"/>
          </a:solidFill>
        </p:spPr>
      </p:pic>
      <p:pic>
        <p:nvPicPr>
          <p:cNvPr id="3" name="Kép 2">
            <a:extLst>
              <a:ext uri="{FF2B5EF4-FFF2-40B4-BE49-F238E27FC236}">
                <a16:creationId xmlns:a16="http://schemas.microsoft.com/office/drawing/2014/main" id="{CAA0BEA9-6627-4F6F-81DE-991876999BD5}"/>
              </a:ext>
            </a:extLst>
          </p:cNvPr>
          <p:cNvPicPr>
            <a:picLocks noChangeAspect="1"/>
          </p:cNvPicPr>
          <p:nvPr/>
        </p:nvPicPr>
        <p:blipFill rotWithShape="1">
          <a:blip r:embed="rId3"/>
          <a:srcRect l="10816" t="39158" r="13000" b="18176"/>
          <a:stretch/>
        </p:blipFill>
        <p:spPr>
          <a:xfrm>
            <a:off x="653590" y="3429000"/>
            <a:ext cx="10884819" cy="3429000"/>
          </a:xfrm>
          <a:prstGeom prst="rect">
            <a:avLst/>
          </a:prstGeom>
        </p:spPr>
      </p:pic>
      <p:sp>
        <p:nvSpPr>
          <p:cNvPr id="4" name="Téglalap 3">
            <a:extLst>
              <a:ext uri="{FF2B5EF4-FFF2-40B4-BE49-F238E27FC236}">
                <a16:creationId xmlns:a16="http://schemas.microsoft.com/office/drawing/2014/main" id="{BC69F06E-A063-4689-813D-EEB8DC8537E4}"/>
              </a:ext>
            </a:extLst>
          </p:cNvPr>
          <p:cNvSpPr/>
          <p:nvPr/>
        </p:nvSpPr>
        <p:spPr>
          <a:xfrm>
            <a:off x="6521116" y="437228"/>
            <a:ext cx="5245768" cy="2554545"/>
          </a:xfrm>
          <a:prstGeom prst="rect">
            <a:avLst/>
          </a:prstGeom>
        </p:spPr>
        <p:txBody>
          <a:bodyPr wrap="square">
            <a:spAutoFit/>
          </a:bodyPr>
          <a:lstStyle/>
          <a:p>
            <a:pPr algn="ctr"/>
            <a:r>
              <a:rPr lang="hu-HU" sz="2000" dirty="0">
                <a:latin typeface="Times New Roman" panose="02020603050405020304" pitchFamily="18" charset="0"/>
                <a:cs typeface="Times New Roman" panose="02020603050405020304" pitchFamily="18" charset="0"/>
              </a:rPr>
              <a:t>Az Ω szögsebességgel forgó Föld felületén mozgó testre a teljes </a:t>
            </a:r>
            <a:r>
              <a:rPr lang="hu-HU" sz="2000" dirty="0" err="1">
                <a:latin typeface="Times New Roman" panose="02020603050405020304" pitchFamily="18" charset="0"/>
                <a:cs typeface="Times New Roman" panose="02020603050405020304" pitchFamily="18" charset="0"/>
              </a:rPr>
              <a:t>Coriolis</a:t>
            </a:r>
            <a:r>
              <a:rPr lang="hu-HU" sz="2000" dirty="0">
                <a:latin typeface="Times New Roman" panose="02020603050405020304" pitchFamily="18" charset="0"/>
                <a:cs typeface="Times New Roman" panose="02020603050405020304" pitchFamily="18" charset="0"/>
              </a:rPr>
              <a:t>-erő két hatást fejt ki. A nyugat felé tartó felületi mozgást a forgástengely irányába (észak felé) téríti el. A felületre merőlegesen pedig megnöveli a testre ható súlyerőt. A gravitációs gyorsulás </a:t>
            </a:r>
            <a:r>
              <a:rPr lang="hu-HU" sz="2000" dirty="0" err="1">
                <a:latin typeface="Times New Roman" panose="02020603050405020304" pitchFamily="18" charset="0"/>
                <a:cs typeface="Times New Roman" panose="02020603050405020304" pitchFamily="18" charset="0"/>
              </a:rPr>
              <a:t>változá-sát</a:t>
            </a:r>
            <a:r>
              <a:rPr lang="hu-HU" sz="2000" dirty="0">
                <a:latin typeface="Times New Roman" panose="02020603050405020304" pitchFamily="18" charset="0"/>
                <a:cs typeface="Times New Roman" panose="02020603050405020304" pitchFamily="18" charset="0"/>
              </a:rPr>
              <a:t> adó Eötvös-hatás a </a:t>
            </a:r>
            <a:r>
              <a:rPr lang="hu-HU" sz="2000" dirty="0" err="1">
                <a:latin typeface="Times New Roman" panose="02020603050405020304" pitchFamily="18" charset="0"/>
                <a:cs typeface="Times New Roman" panose="02020603050405020304" pitchFamily="18" charset="0"/>
              </a:rPr>
              <a:t>Coriolis</a:t>
            </a:r>
            <a:r>
              <a:rPr lang="hu-HU" sz="2000" dirty="0">
                <a:latin typeface="Times New Roman" panose="02020603050405020304" pitchFamily="18" charset="0"/>
                <a:cs typeface="Times New Roman" panose="02020603050405020304" pitchFamily="18" charset="0"/>
              </a:rPr>
              <a:t>-erő és a centrifugális erő együtteséből adódik.</a:t>
            </a:r>
          </a:p>
        </p:txBody>
      </p:sp>
    </p:spTree>
    <p:extLst>
      <p:ext uri="{BB962C8B-B14F-4D97-AF65-F5344CB8AC3E}">
        <p14:creationId xmlns:p14="http://schemas.microsoft.com/office/powerpoint/2010/main" val="58798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9F9DDFF4-D315-490B-98D3-918152CBF12C}"/>
              </a:ext>
            </a:extLst>
          </p:cNvPr>
          <p:cNvSpPr/>
          <p:nvPr/>
        </p:nvSpPr>
        <p:spPr>
          <a:xfrm>
            <a:off x="1" y="0"/>
            <a:ext cx="12192000" cy="2554545"/>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Vélhetően erre gondolhatott báró Eötvös József (1819-1871), korának egyik legismertebb és leginkább tisztelt politikus írója, a Batthyány kormány vallás- és közoktatásügyi minisztere harmadik gyermekének, első fiúgyermekének </a:t>
            </a:r>
            <a:r>
              <a:rPr lang="hu-HU" sz="3200" b="1" u="sng" dirty="0">
                <a:latin typeface="Times New Roman" panose="02020603050405020304" pitchFamily="18" charset="0"/>
                <a:ea typeface="Calibri" panose="020F0502020204030204" pitchFamily="34" charset="0"/>
                <a:cs typeface="Calibri" panose="020F0502020204030204" pitchFamily="34" charset="0"/>
              </a:rPr>
              <a:t>1848. július 28</a:t>
            </a:r>
            <a:r>
              <a:rPr lang="hu-HU" sz="3200" dirty="0">
                <a:latin typeface="Times New Roman" panose="02020603050405020304" pitchFamily="18" charset="0"/>
                <a:ea typeface="Calibri" panose="020F0502020204030204" pitchFamily="34" charset="0"/>
                <a:cs typeface="Calibri" panose="020F0502020204030204" pitchFamily="34" charset="0"/>
              </a:rPr>
              <a:t>-i megszületésekor, majd az augusztus 5-i keresztelőjén, amikor az újszülöttnek a Loránd nevet adta.</a:t>
            </a:r>
            <a:endParaRPr lang="hu-HU" sz="3200" dirty="0"/>
          </a:p>
        </p:txBody>
      </p:sp>
      <p:pic>
        <p:nvPicPr>
          <p:cNvPr id="4" name="Kép 3">
            <a:extLst>
              <a:ext uri="{FF2B5EF4-FFF2-40B4-BE49-F238E27FC236}">
                <a16:creationId xmlns:a16="http://schemas.microsoft.com/office/drawing/2014/main" id="{8C88BD6D-5C92-4ABD-8BD3-72AC93389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587" y="2618750"/>
            <a:ext cx="6096000" cy="4232031"/>
          </a:xfrm>
          <a:prstGeom prst="rect">
            <a:avLst/>
          </a:prstGeom>
        </p:spPr>
      </p:pic>
    </p:spTree>
    <p:extLst>
      <p:ext uri="{BB962C8B-B14F-4D97-AF65-F5344CB8AC3E}">
        <p14:creationId xmlns:p14="http://schemas.microsoft.com/office/powerpoint/2010/main" val="287160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5173C36C-3401-4EC8-A510-49BCCAD683EA}"/>
              </a:ext>
            </a:extLst>
          </p:cNvPr>
          <p:cNvPicPr>
            <a:picLocks noChangeAspect="1"/>
          </p:cNvPicPr>
          <p:nvPr/>
        </p:nvPicPr>
        <p:blipFill rotWithShape="1">
          <a:blip r:embed="rId2"/>
          <a:srcRect l="3679"/>
          <a:stretch/>
        </p:blipFill>
        <p:spPr>
          <a:xfrm>
            <a:off x="0" y="-1"/>
            <a:ext cx="4267199" cy="5621750"/>
          </a:xfrm>
          <a:prstGeom prst="rect">
            <a:avLst/>
          </a:prstGeom>
        </p:spPr>
      </p:pic>
      <p:pic>
        <p:nvPicPr>
          <p:cNvPr id="4" name="Kép 3">
            <a:extLst>
              <a:ext uri="{FF2B5EF4-FFF2-40B4-BE49-F238E27FC236}">
                <a16:creationId xmlns:a16="http://schemas.microsoft.com/office/drawing/2014/main" id="{901765D1-45B9-459A-B17D-DB473347B618}"/>
              </a:ext>
            </a:extLst>
          </p:cNvPr>
          <p:cNvPicPr>
            <a:picLocks noChangeAspect="1"/>
          </p:cNvPicPr>
          <p:nvPr/>
        </p:nvPicPr>
        <p:blipFill>
          <a:blip r:embed="rId3"/>
          <a:stretch>
            <a:fillRect/>
          </a:stretch>
        </p:blipFill>
        <p:spPr>
          <a:xfrm>
            <a:off x="4267200" y="1"/>
            <a:ext cx="3962399" cy="5621750"/>
          </a:xfrm>
          <a:prstGeom prst="rect">
            <a:avLst/>
          </a:prstGeom>
        </p:spPr>
      </p:pic>
      <p:pic>
        <p:nvPicPr>
          <p:cNvPr id="5" name="Kép 4">
            <a:extLst>
              <a:ext uri="{FF2B5EF4-FFF2-40B4-BE49-F238E27FC236}">
                <a16:creationId xmlns:a16="http://schemas.microsoft.com/office/drawing/2014/main" id="{59B1766E-44D5-4152-98C3-67B6BC313AB8}"/>
              </a:ext>
            </a:extLst>
          </p:cNvPr>
          <p:cNvPicPr>
            <a:picLocks noChangeAspect="1"/>
          </p:cNvPicPr>
          <p:nvPr/>
        </p:nvPicPr>
        <p:blipFill>
          <a:blip r:embed="rId4"/>
          <a:stretch>
            <a:fillRect/>
          </a:stretch>
        </p:blipFill>
        <p:spPr>
          <a:xfrm>
            <a:off x="8229600" y="-1"/>
            <a:ext cx="3962400" cy="5621751"/>
          </a:xfrm>
          <a:prstGeom prst="rect">
            <a:avLst/>
          </a:prstGeom>
        </p:spPr>
      </p:pic>
      <p:sp>
        <p:nvSpPr>
          <p:cNvPr id="6" name="Téglalap 5">
            <a:extLst>
              <a:ext uri="{FF2B5EF4-FFF2-40B4-BE49-F238E27FC236}">
                <a16:creationId xmlns:a16="http://schemas.microsoft.com/office/drawing/2014/main" id="{CCB112E9-D943-4F9F-9B54-2784ADADFDC5}"/>
              </a:ext>
            </a:extLst>
          </p:cNvPr>
          <p:cNvSpPr/>
          <p:nvPr/>
        </p:nvSpPr>
        <p:spPr>
          <a:xfrm>
            <a:off x="0" y="5621749"/>
            <a:ext cx="4267199" cy="1323439"/>
          </a:xfrm>
          <a:prstGeom prst="rect">
            <a:avLst/>
          </a:prstGeom>
        </p:spPr>
        <p:txBody>
          <a:bodyPr wrap="square">
            <a:spAutoFit/>
          </a:bodyPr>
          <a:lstStyle/>
          <a:p>
            <a:pPr algn="ctr"/>
            <a:r>
              <a:rPr lang="hu-HU" sz="2000" b="1" dirty="0">
                <a:latin typeface="Times New Roman" panose="02020603050405020304" pitchFamily="18" charset="0"/>
                <a:cs typeface="Times New Roman" panose="02020603050405020304" pitchFamily="18" charset="0"/>
              </a:rPr>
              <a:t>A Balatoni-inga (1898) Eötvös egy korabeli publikációjában, ma az Eötvös Loránd Emlékkiállításon kiállítva</a:t>
            </a:r>
          </a:p>
        </p:txBody>
      </p:sp>
      <p:sp>
        <p:nvSpPr>
          <p:cNvPr id="7" name="Téglalap 6">
            <a:extLst>
              <a:ext uri="{FF2B5EF4-FFF2-40B4-BE49-F238E27FC236}">
                <a16:creationId xmlns:a16="http://schemas.microsoft.com/office/drawing/2014/main" id="{0F67A71D-D53E-49CF-9218-B74F396E2EA8}"/>
              </a:ext>
            </a:extLst>
          </p:cNvPr>
          <p:cNvSpPr/>
          <p:nvPr/>
        </p:nvSpPr>
        <p:spPr>
          <a:xfrm>
            <a:off x="4267198" y="5621749"/>
            <a:ext cx="3962399" cy="1015663"/>
          </a:xfrm>
          <a:prstGeom prst="rect">
            <a:avLst/>
          </a:prstGeom>
        </p:spPr>
        <p:txBody>
          <a:bodyPr wrap="square">
            <a:spAutoFit/>
          </a:bodyPr>
          <a:lstStyle/>
          <a:p>
            <a:pPr algn="ctr"/>
            <a:r>
              <a:rPr lang="hu-HU" sz="2000" b="1" dirty="0">
                <a:latin typeface="Times New Roman" panose="02020603050405020304" pitchFamily="18" charset="0"/>
                <a:cs typeface="Times New Roman" panose="02020603050405020304" pitchFamily="18" charset="0"/>
              </a:rPr>
              <a:t>Az első kettős nagy eszköz (1902) a Miskolci Egyetem Geofizikai Tanszékén kiállítva</a:t>
            </a:r>
          </a:p>
        </p:txBody>
      </p:sp>
      <p:sp>
        <p:nvSpPr>
          <p:cNvPr id="8" name="Téglalap 7">
            <a:extLst>
              <a:ext uri="{FF2B5EF4-FFF2-40B4-BE49-F238E27FC236}">
                <a16:creationId xmlns:a16="http://schemas.microsoft.com/office/drawing/2014/main" id="{491FD6EE-3A36-420B-8291-5C8D3263264A}"/>
              </a:ext>
            </a:extLst>
          </p:cNvPr>
          <p:cNvSpPr/>
          <p:nvPr/>
        </p:nvSpPr>
        <p:spPr>
          <a:xfrm>
            <a:off x="8229601" y="5621749"/>
            <a:ext cx="3962399" cy="1015663"/>
          </a:xfrm>
          <a:prstGeom prst="rect">
            <a:avLst/>
          </a:prstGeom>
        </p:spPr>
        <p:txBody>
          <a:bodyPr wrap="square">
            <a:spAutoFit/>
          </a:bodyPr>
          <a:lstStyle/>
          <a:p>
            <a:pPr algn="ctr"/>
            <a:r>
              <a:rPr lang="hu-HU" sz="2000" b="1" dirty="0">
                <a:latin typeface="Times New Roman" panose="02020603050405020304" pitchFamily="18" charset="0"/>
                <a:cs typeface="Times New Roman" panose="02020603050405020304" pitchFamily="18" charset="0"/>
              </a:rPr>
              <a:t>A kettős kis eszköz (1908) az Eötvös Loránd Emlékkiállításon kiállítva</a:t>
            </a:r>
          </a:p>
        </p:txBody>
      </p:sp>
    </p:spTree>
    <p:extLst>
      <p:ext uri="{BB962C8B-B14F-4D97-AF65-F5344CB8AC3E}">
        <p14:creationId xmlns:p14="http://schemas.microsoft.com/office/powerpoint/2010/main" val="2260709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üss Nándor gépészmérnök, tanár, üzletember 100 éve hunyt el – Budapesti  Városvédő Egyesület">
            <a:extLst>
              <a:ext uri="{FF2B5EF4-FFF2-40B4-BE49-F238E27FC236}">
                <a16:creationId xmlns:a16="http://schemas.microsoft.com/office/drawing/2014/main" id="{EC32BCE6-353D-4CE1-8673-AC8A51666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158" y="1406106"/>
            <a:ext cx="6242842" cy="5451894"/>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Budapest világhírű gyára volt, ma már alig van nyoma az egykori Magyar  Optikai Műveknek | PestBuda">
            <a:extLst>
              <a:ext uri="{FF2B5EF4-FFF2-40B4-BE49-F238E27FC236}">
                <a16:creationId xmlns:a16="http://schemas.microsoft.com/office/drawing/2014/main" id="{63A8F110-5674-45BE-94A4-7A4B6980D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4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C4CD9F0C-D342-4356-BB0B-ABA526EF7D3C}"/>
              </a:ext>
            </a:extLst>
          </p:cNvPr>
          <p:cNvSpPr/>
          <p:nvPr/>
        </p:nvSpPr>
        <p:spPr>
          <a:xfrm>
            <a:off x="4148137" y="203523"/>
            <a:ext cx="8043863" cy="1077218"/>
          </a:xfrm>
          <a:prstGeom prst="rect">
            <a:avLst/>
          </a:prstGeom>
        </p:spPr>
        <p:txBody>
          <a:bodyPr wrap="square">
            <a:spAutoFit/>
          </a:bodyPr>
          <a:lstStyle/>
          <a:p>
            <a:pPr algn="ctr"/>
            <a:r>
              <a:rPr lang="hu-HU" sz="3200" b="1" dirty="0" err="1">
                <a:latin typeface="Times New Roman" panose="02020603050405020304" pitchFamily="18" charset="0"/>
                <a:ea typeface="Calibri" panose="020F0502020204030204" pitchFamily="34" charset="0"/>
                <a:cs typeface="Calibri" panose="020F0502020204030204" pitchFamily="34" charset="0"/>
              </a:rPr>
              <a:t>Süss</a:t>
            </a:r>
            <a:r>
              <a:rPr lang="hu-HU" sz="3200" b="1" dirty="0">
                <a:latin typeface="Times New Roman" panose="02020603050405020304" pitchFamily="18" charset="0"/>
                <a:ea typeface="Calibri" panose="020F0502020204030204" pitchFamily="34" charset="0"/>
                <a:cs typeface="Calibri" panose="020F0502020204030204" pitchFamily="34" charset="0"/>
              </a:rPr>
              <a:t> Nándor (1848-1921) gépészmérnök, </a:t>
            </a: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az Eötvös-ingák gyártója </a:t>
            </a:r>
            <a:endParaRPr lang="hu-HU" sz="3200" b="1" dirty="0"/>
          </a:p>
        </p:txBody>
      </p:sp>
    </p:spTree>
    <p:extLst>
      <p:ext uri="{BB962C8B-B14F-4D97-AF65-F5344CB8AC3E}">
        <p14:creationId xmlns:p14="http://schemas.microsoft.com/office/powerpoint/2010/main" val="2893188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F3ABE7D4-F4C1-4035-A362-5F729DDECE6E}"/>
              </a:ext>
            </a:extLst>
          </p:cNvPr>
          <p:cNvPicPr>
            <a:picLocks noChangeAspect="1"/>
          </p:cNvPicPr>
          <p:nvPr/>
        </p:nvPicPr>
        <p:blipFill>
          <a:blip r:embed="rId2"/>
          <a:stretch>
            <a:fillRect/>
          </a:stretch>
        </p:blipFill>
        <p:spPr>
          <a:xfrm>
            <a:off x="1329668" y="0"/>
            <a:ext cx="9532664" cy="6858000"/>
          </a:xfrm>
          <a:prstGeom prst="rect">
            <a:avLst/>
          </a:prstGeom>
        </p:spPr>
      </p:pic>
      <p:sp>
        <p:nvSpPr>
          <p:cNvPr id="4" name="Téglalap 3">
            <a:extLst>
              <a:ext uri="{FF2B5EF4-FFF2-40B4-BE49-F238E27FC236}">
                <a16:creationId xmlns:a16="http://schemas.microsoft.com/office/drawing/2014/main" id="{F7334799-1DB7-4449-909C-3FB0C1D47B2D}"/>
              </a:ext>
            </a:extLst>
          </p:cNvPr>
          <p:cNvSpPr/>
          <p:nvPr/>
        </p:nvSpPr>
        <p:spPr>
          <a:xfrm>
            <a:off x="1329668" y="207360"/>
            <a:ext cx="3009419" cy="646331"/>
          </a:xfrm>
          <a:prstGeom prst="rect">
            <a:avLst/>
          </a:prstGeom>
        </p:spPr>
        <p:txBody>
          <a:bodyPr wrap="square">
            <a:spAutoFit/>
          </a:bodyPr>
          <a:lstStyle/>
          <a:p>
            <a:pPr algn="ctr"/>
            <a:r>
              <a:rPr lang="hu-HU" dirty="0">
                <a:latin typeface="Times New Roman" panose="02020603050405020304" pitchFamily="18" charset="0"/>
                <a:cs typeface="Times New Roman" panose="02020603050405020304" pitchFamily="18" charset="0"/>
              </a:rPr>
              <a:t>Eötvös-ingák a </a:t>
            </a:r>
            <a:r>
              <a:rPr lang="hu-HU" dirty="0" err="1">
                <a:latin typeface="Times New Roman" panose="02020603050405020304" pitchFamily="18" charset="0"/>
                <a:cs typeface="Times New Roman" panose="02020603050405020304" pitchFamily="18" charset="0"/>
              </a:rPr>
              <a:t>Süss</a:t>
            </a:r>
            <a:r>
              <a:rPr lang="hu-HU" dirty="0">
                <a:latin typeface="Times New Roman" panose="02020603050405020304" pitchFamily="18" charset="0"/>
                <a:cs typeface="Times New Roman" panose="02020603050405020304" pitchFamily="18" charset="0"/>
              </a:rPr>
              <a:t>-gyár laboratóriumában 1930 körül</a:t>
            </a:r>
          </a:p>
        </p:txBody>
      </p:sp>
    </p:spTree>
    <p:extLst>
      <p:ext uri="{BB962C8B-B14F-4D97-AF65-F5344CB8AC3E}">
        <p14:creationId xmlns:p14="http://schemas.microsoft.com/office/powerpoint/2010/main" val="341477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4BB474FF-FE8A-4307-AFC5-E86226F98BE4}"/>
              </a:ext>
            </a:extLst>
          </p:cNvPr>
          <p:cNvPicPr>
            <a:picLocks noChangeAspect="1"/>
          </p:cNvPicPr>
          <p:nvPr/>
        </p:nvPicPr>
        <p:blipFill rotWithShape="1">
          <a:blip r:embed="rId2"/>
          <a:srcRect l="14363" t="34969" r="9010" b="9560"/>
          <a:stretch/>
        </p:blipFill>
        <p:spPr>
          <a:xfrm>
            <a:off x="0" y="1187108"/>
            <a:ext cx="12192000" cy="4964610"/>
          </a:xfrm>
          <a:prstGeom prst="rect">
            <a:avLst/>
          </a:prstGeom>
        </p:spPr>
      </p:pic>
      <p:sp>
        <p:nvSpPr>
          <p:cNvPr id="5" name="Téglalap 4">
            <a:extLst>
              <a:ext uri="{FF2B5EF4-FFF2-40B4-BE49-F238E27FC236}">
                <a16:creationId xmlns:a16="http://schemas.microsoft.com/office/drawing/2014/main" id="{6602CD9F-A0A3-4659-8EB4-ABB2C733AA8A}"/>
              </a:ext>
            </a:extLst>
          </p:cNvPr>
          <p:cNvSpPr/>
          <p:nvPr/>
        </p:nvSpPr>
        <p:spPr>
          <a:xfrm>
            <a:off x="0" y="0"/>
            <a:ext cx="12192000" cy="1077218"/>
          </a:xfrm>
          <a:prstGeom prst="rect">
            <a:avLst/>
          </a:prstGeom>
        </p:spPr>
        <p:txBody>
          <a:bodyPr wrap="square">
            <a:spAutoFit/>
          </a:bodyPr>
          <a:lstStyle/>
          <a:p>
            <a:pPr algn="ctr"/>
            <a:r>
              <a:rPr lang="hu-HU" sz="3200" b="1" i="1" dirty="0">
                <a:latin typeface="Times New Roman" panose="02020603050405020304" pitchFamily="18" charset="0"/>
                <a:cs typeface="Times New Roman" panose="02020603050405020304" pitchFamily="18" charset="0"/>
              </a:rPr>
              <a:t>Az első, az Eötvös-inga-mérések alapján szerkesztett földtani szelvény 1906</a:t>
            </a:r>
          </a:p>
        </p:txBody>
      </p:sp>
    </p:spTree>
    <p:extLst>
      <p:ext uri="{BB962C8B-B14F-4D97-AF65-F5344CB8AC3E}">
        <p14:creationId xmlns:p14="http://schemas.microsoft.com/office/powerpoint/2010/main" val="1047685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2CA8F7E7-2CA6-432B-80CB-EAA3F6E83E5B}"/>
              </a:ext>
            </a:extLst>
          </p:cNvPr>
          <p:cNvPicPr>
            <a:picLocks noChangeAspect="1"/>
          </p:cNvPicPr>
          <p:nvPr/>
        </p:nvPicPr>
        <p:blipFill>
          <a:blip r:embed="rId2"/>
          <a:stretch>
            <a:fillRect/>
          </a:stretch>
        </p:blipFill>
        <p:spPr>
          <a:xfrm>
            <a:off x="-1" y="0"/>
            <a:ext cx="12191999" cy="6388562"/>
          </a:xfrm>
          <a:prstGeom prst="rect">
            <a:avLst/>
          </a:prstGeom>
        </p:spPr>
      </p:pic>
      <p:sp>
        <p:nvSpPr>
          <p:cNvPr id="4" name="Téglalap 3">
            <a:extLst>
              <a:ext uri="{FF2B5EF4-FFF2-40B4-BE49-F238E27FC236}">
                <a16:creationId xmlns:a16="http://schemas.microsoft.com/office/drawing/2014/main" id="{FC2D28C1-6828-4022-BA4B-E0EC6BB5BEBB}"/>
              </a:ext>
            </a:extLst>
          </p:cNvPr>
          <p:cNvSpPr/>
          <p:nvPr/>
        </p:nvSpPr>
        <p:spPr>
          <a:xfrm>
            <a:off x="-1" y="5926897"/>
            <a:ext cx="5697416" cy="461665"/>
          </a:xfrm>
          <a:prstGeom prst="rect">
            <a:avLst/>
          </a:prstGeom>
        </p:spPr>
        <p:txBody>
          <a:bodyPr wrap="square">
            <a:spAutoFit/>
          </a:bodyPr>
          <a:lstStyle/>
          <a:p>
            <a:pPr algn="ctr"/>
            <a:r>
              <a:rPr lang="hu-HU" sz="2400" i="1" dirty="0">
                <a:solidFill>
                  <a:schemeClr val="bg1"/>
                </a:solidFill>
                <a:latin typeface="Times New Roman" panose="02020603050405020304" pitchFamily="18" charset="0"/>
                <a:cs typeface="Times New Roman" panose="02020603050405020304" pitchFamily="18" charset="0"/>
              </a:rPr>
              <a:t>Eötvös Loránd a titeli méréskor 1910-ben</a:t>
            </a:r>
          </a:p>
        </p:txBody>
      </p:sp>
    </p:spTree>
    <p:extLst>
      <p:ext uri="{BB962C8B-B14F-4D97-AF65-F5344CB8AC3E}">
        <p14:creationId xmlns:p14="http://schemas.microsoft.com/office/powerpoint/2010/main" val="698805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9014BD8E-18AE-44EB-A12A-A5D3DFC4EE64}"/>
              </a:ext>
            </a:extLst>
          </p:cNvPr>
          <p:cNvPicPr>
            <a:picLocks noChangeAspect="1"/>
          </p:cNvPicPr>
          <p:nvPr/>
        </p:nvPicPr>
        <p:blipFill>
          <a:blip r:embed="rId2"/>
          <a:stretch>
            <a:fillRect/>
          </a:stretch>
        </p:blipFill>
        <p:spPr>
          <a:xfrm>
            <a:off x="0" y="-4314"/>
            <a:ext cx="5407800" cy="6862313"/>
          </a:xfrm>
          <a:prstGeom prst="rect">
            <a:avLst/>
          </a:prstGeom>
        </p:spPr>
      </p:pic>
      <p:pic>
        <p:nvPicPr>
          <p:cNvPr id="3" name="Kép 2">
            <a:extLst>
              <a:ext uri="{FF2B5EF4-FFF2-40B4-BE49-F238E27FC236}">
                <a16:creationId xmlns:a16="http://schemas.microsoft.com/office/drawing/2014/main" id="{91B19EA2-6C32-4FE1-AB24-405131D08D97}"/>
              </a:ext>
            </a:extLst>
          </p:cNvPr>
          <p:cNvPicPr>
            <a:picLocks noChangeAspect="1"/>
          </p:cNvPicPr>
          <p:nvPr/>
        </p:nvPicPr>
        <p:blipFill>
          <a:blip r:embed="rId3"/>
          <a:stretch>
            <a:fillRect/>
          </a:stretch>
        </p:blipFill>
        <p:spPr>
          <a:xfrm>
            <a:off x="5407800" y="2370672"/>
            <a:ext cx="6784200" cy="4487327"/>
          </a:xfrm>
          <a:prstGeom prst="rect">
            <a:avLst/>
          </a:prstGeom>
        </p:spPr>
      </p:pic>
      <p:sp>
        <p:nvSpPr>
          <p:cNvPr id="4" name="Téglalap 3">
            <a:extLst>
              <a:ext uri="{FF2B5EF4-FFF2-40B4-BE49-F238E27FC236}">
                <a16:creationId xmlns:a16="http://schemas.microsoft.com/office/drawing/2014/main" id="{334AB6B0-89C8-4057-8D45-AF48B87848C4}"/>
              </a:ext>
            </a:extLst>
          </p:cNvPr>
          <p:cNvSpPr/>
          <p:nvPr/>
        </p:nvSpPr>
        <p:spPr>
          <a:xfrm>
            <a:off x="5167223" y="0"/>
            <a:ext cx="7024777" cy="2246769"/>
          </a:xfrm>
          <a:prstGeom prst="rect">
            <a:avLst/>
          </a:prstGeom>
        </p:spPr>
        <p:txBody>
          <a:bodyPr wrap="square">
            <a:spAutoFit/>
          </a:bodyPr>
          <a:lstStyle/>
          <a:p>
            <a:pPr algn="ctr"/>
            <a:r>
              <a:rPr lang="hu-HU" sz="2800" dirty="0">
                <a:latin typeface="Times New Roman" panose="02020603050405020304" pitchFamily="18" charset="0"/>
                <a:cs typeface="Times New Roman" panose="02020603050405020304" pitchFamily="18" charset="0"/>
              </a:rPr>
              <a:t>Eötvös-inga-mérésekhez használt terepi műszerkocsi egy a szállításhoz szétszedett kettős nagy eszközzel és a meghajtásához használt „ökör erő” az 1910-es években, amikor még nem kezdődött az ipar-szerű olajkutatás</a:t>
            </a:r>
          </a:p>
        </p:txBody>
      </p:sp>
    </p:spTree>
    <p:extLst>
      <p:ext uri="{BB962C8B-B14F-4D97-AF65-F5344CB8AC3E}">
        <p14:creationId xmlns:p14="http://schemas.microsoft.com/office/powerpoint/2010/main" val="1881080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8C42C20-BC96-4EF1-B3BC-084EC371A411}"/>
              </a:ext>
            </a:extLst>
          </p:cNvPr>
          <p:cNvPicPr>
            <a:picLocks noChangeAspect="1"/>
          </p:cNvPicPr>
          <p:nvPr/>
        </p:nvPicPr>
        <p:blipFill rotWithShape="1">
          <a:blip r:embed="rId2"/>
          <a:srcRect l="23774" t="26290" r="49198" b="12705"/>
          <a:stretch/>
        </p:blipFill>
        <p:spPr>
          <a:xfrm>
            <a:off x="3395220" y="0"/>
            <a:ext cx="5401560" cy="6858000"/>
          </a:xfrm>
          <a:prstGeom prst="rect">
            <a:avLst/>
          </a:prstGeom>
        </p:spPr>
      </p:pic>
      <p:sp>
        <p:nvSpPr>
          <p:cNvPr id="3" name="Téglalap 2">
            <a:extLst>
              <a:ext uri="{FF2B5EF4-FFF2-40B4-BE49-F238E27FC236}">
                <a16:creationId xmlns:a16="http://schemas.microsoft.com/office/drawing/2014/main" id="{4493B823-A1C5-493F-B662-943D93931A26}"/>
              </a:ext>
            </a:extLst>
          </p:cNvPr>
          <p:cNvSpPr/>
          <p:nvPr/>
        </p:nvSpPr>
        <p:spPr>
          <a:xfrm>
            <a:off x="1" y="1596689"/>
            <a:ext cx="3395220" cy="2062103"/>
          </a:xfrm>
          <a:prstGeom prst="rect">
            <a:avLst/>
          </a:prstGeom>
        </p:spPr>
        <p:txBody>
          <a:bodyPr wrap="square">
            <a:spAutoFit/>
          </a:bodyPr>
          <a:lstStyle/>
          <a:p>
            <a:pPr algn="ctr"/>
            <a:r>
              <a:rPr lang="hu-HU" sz="3200" dirty="0" err="1">
                <a:latin typeface="Times New Roman" panose="02020603050405020304" pitchFamily="18" charset="0"/>
                <a:cs typeface="Times New Roman" panose="02020603050405020304" pitchFamily="18" charset="0"/>
              </a:rPr>
              <a:t>Egbell</a:t>
            </a:r>
            <a:r>
              <a:rPr lang="hu-HU" sz="3200" dirty="0">
                <a:latin typeface="Times New Roman" panose="02020603050405020304" pitchFamily="18" charset="0"/>
                <a:cs typeface="Times New Roman" panose="02020603050405020304" pitchFamily="18" charset="0"/>
              </a:rPr>
              <a:t> környékének gradiens térképe</a:t>
            </a:r>
          </a:p>
          <a:p>
            <a:pPr algn="ctr"/>
            <a:r>
              <a:rPr lang="hu-HU" sz="3200" dirty="0">
                <a:latin typeface="Times New Roman" panose="02020603050405020304" pitchFamily="18" charset="0"/>
                <a:cs typeface="Times New Roman" panose="02020603050405020304" pitchFamily="18" charset="0"/>
              </a:rPr>
              <a:t>1916</a:t>
            </a:r>
          </a:p>
        </p:txBody>
      </p:sp>
    </p:spTree>
    <p:extLst>
      <p:ext uri="{BB962C8B-B14F-4D97-AF65-F5344CB8AC3E}">
        <p14:creationId xmlns:p14="http://schemas.microsoft.com/office/powerpoint/2010/main" val="893642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BE394F5E-31FB-464B-B4A9-76FEC3A95A7A}"/>
              </a:ext>
            </a:extLst>
          </p:cNvPr>
          <p:cNvPicPr>
            <a:picLocks noChangeAspect="1"/>
          </p:cNvPicPr>
          <p:nvPr/>
        </p:nvPicPr>
        <p:blipFill>
          <a:blip r:embed="rId2"/>
          <a:stretch>
            <a:fillRect/>
          </a:stretch>
        </p:blipFill>
        <p:spPr>
          <a:xfrm>
            <a:off x="0" y="0"/>
            <a:ext cx="9765879" cy="6858000"/>
          </a:xfrm>
          <a:prstGeom prst="rect">
            <a:avLst/>
          </a:prstGeom>
        </p:spPr>
      </p:pic>
      <p:sp>
        <p:nvSpPr>
          <p:cNvPr id="3" name="Téglalap 2">
            <a:extLst>
              <a:ext uri="{FF2B5EF4-FFF2-40B4-BE49-F238E27FC236}">
                <a16:creationId xmlns:a16="http://schemas.microsoft.com/office/drawing/2014/main" id="{31B0CFE8-1CD9-405E-8291-D56023411219}"/>
              </a:ext>
            </a:extLst>
          </p:cNvPr>
          <p:cNvSpPr/>
          <p:nvPr/>
        </p:nvSpPr>
        <p:spPr>
          <a:xfrm>
            <a:off x="9765878" y="2828835"/>
            <a:ext cx="2426121" cy="1323439"/>
          </a:xfrm>
          <a:prstGeom prst="rect">
            <a:avLst/>
          </a:prstGeom>
        </p:spPr>
        <p:txBody>
          <a:bodyPr wrap="square">
            <a:spAutoFit/>
          </a:bodyPr>
          <a:lstStyle/>
          <a:p>
            <a:pPr algn="ctr"/>
            <a:r>
              <a:rPr lang="hu-HU" sz="2000" dirty="0">
                <a:latin typeface="Times New Roman" panose="02020603050405020304" pitchFamily="18" charset="0"/>
                <a:cs typeface="Times New Roman" panose="02020603050405020304" pitchFamily="18" charset="0"/>
              </a:rPr>
              <a:t>A Kárpát-Pannon régió gravitációs térképe a Kárpát-medence területén</a:t>
            </a:r>
          </a:p>
        </p:txBody>
      </p:sp>
    </p:spTree>
    <p:extLst>
      <p:ext uri="{BB962C8B-B14F-4D97-AF65-F5344CB8AC3E}">
        <p14:creationId xmlns:p14="http://schemas.microsoft.com/office/powerpoint/2010/main" val="1163789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7EE5755-C7CB-4AAD-9961-ABF7BB270C92}"/>
              </a:ext>
            </a:extLst>
          </p:cNvPr>
          <p:cNvPicPr>
            <a:picLocks noChangeAspect="1"/>
          </p:cNvPicPr>
          <p:nvPr/>
        </p:nvPicPr>
        <p:blipFill>
          <a:blip r:embed="rId2"/>
          <a:stretch>
            <a:fillRect/>
          </a:stretch>
        </p:blipFill>
        <p:spPr>
          <a:xfrm>
            <a:off x="0" y="0"/>
            <a:ext cx="12192000" cy="6858000"/>
          </a:xfrm>
          <a:prstGeom prst="rect">
            <a:avLst/>
          </a:prstGeom>
        </p:spPr>
      </p:pic>
      <p:sp>
        <p:nvSpPr>
          <p:cNvPr id="3" name="Téglalap 2">
            <a:extLst>
              <a:ext uri="{FF2B5EF4-FFF2-40B4-BE49-F238E27FC236}">
                <a16:creationId xmlns:a16="http://schemas.microsoft.com/office/drawing/2014/main" id="{733EA5C0-E1DB-4C2F-9144-D3642E5F3ECD}"/>
              </a:ext>
            </a:extLst>
          </p:cNvPr>
          <p:cNvSpPr/>
          <p:nvPr/>
        </p:nvSpPr>
        <p:spPr>
          <a:xfrm>
            <a:off x="0" y="0"/>
            <a:ext cx="12192000" cy="1077218"/>
          </a:xfrm>
          <a:prstGeom prst="rect">
            <a:avLst/>
          </a:prstGeom>
        </p:spPr>
        <p:txBody>
          <a:bodyPr wrap="square">
            <a:spAutoFit/>
          </a:bodyPr>
          <a:lstStyle/>
          <a:p>
            <a:pPr algn="ctr"/>
            <a:r>
              <a:rPr lang="hu-HU" sz="3200" dirty="0">
                <a:latin typeface="Times New Roman" panose="02020603050405020304" pitchFamily="18" charset="0"/>
                <a:cs typeface="Times New Roman" panose="02020603050405020304" pitchFamily="18" charset="0"/>
              </a:rPr>
              <a:t>Az Eötvös Loránd Geofizikai Intézet Indiában végez Eötvös-inga-méréseket. Az expedíciós felszerelés szállítása </a:t>
            </a:r>
            <a:r>
              <a:rPr lang="hu-HU" sz="3200" dirty="0" err="1">
                <a:latin typeface="Times New Roman" panose="02020603050405020304" pitchFamily="18" charset="0"/>
                <a:cs typeface="Times New Roman" panose="02020603050405020304" pitchFamily="18" charset="0"/>
              </a:rPr>
              <a:t>Upper</a:t>
            </a:r>
            <a:r>
              <a:rPr lang="hu-HU" sz="3200" dirty="0">
                <a:latin typeface="Times New Roman" panose="02020603050405020304" pitchFamily="18" charset="0"/>
                <a:cs typeface="Times New Roman" panose="02020603050405020304" pitchFamily="18" charset="0"/>
              </a:rPr>
              <a:t> </a:t>
            </a:r>
            <a:r>
              <a:rPr lang="hu-HU" sz="3200" dirty="0" err="1">
                <a:latin typeface="Times New Roman" panose="02020603050405020304" pitchFamily="18" charset="0"/>
                <a:cs typeface="Times New Roman" panose="02020603050405020304" pitchFamily="18" charset="0"/>
              </a:rPr>
              <a:t>Assamban</a:t>
            </a:r>
            <a:r>
              <a:rPr lang="hu-HU"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83685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3EACF9B1-D187-4F0A-9D9B-FD3E601F791C}"/>
              </a:ext>
            </a:extLst>
          </p:cNvPr>
          <p:cNvPicPr>
            <a:picLocks noChangeAspect="1"/>
          </p:cNvPicPr>
          <p:nvPr/>
        </p:nvPicPr>
        <p:blipFill>
          <a:blip r:embed="rId2"/>
          <a:stretch>
            <a:fillRect/>
          </a:stretch>
        </p:blipFill>
        <p:spPr>
          <a:xfrm>
            <a:off x="-1" y="0"/>
            <a:ext cx="8584523" cy="6858000"/>
          </a:xfrm>
          <a:prstGeom prst="rect">
            <a:avLst/>
          </a:prstGeom>
        </p:spPr>
      </p:pic>
      <p:sp>
        <p:nvSpPr>
          <p:cNvPr id="3" name="Téglalap 2">
            <a:extLst>
              <a:ext uri="{FF2B5EF4-FFF2-40B4-BE49-F238E27FC236}">
                <a16:creationId xmlns:a16="http://schemas.microsoft.com/office/drawing/2014/main" id="{B3AFB9D1-D4CB-4DCA-89A9-6FE3F58B53BD}"/>
              </a:ext>
            </a:extLst>
          </p:cNvPr>
          <p:cNvSpPr/>
          <p:nvPr/>
        </p:nvSpPr>
        <p:spPr>
          <a:xfrm>
            <a:off x="8584522" y="2890391"/>
            <a:ext cx="3607478" cy="1077218"/>
          </a:xfrm>
          <a:prstGeom prst="rect">
            <a:avLst/>
          </a:prstGeom>
        </p:spPr>
        <p:txBody>
          <a:bodyPr wrap="square">
            <a:spAutoFit/>
          </a:bodyPr>
          <a:lstStyle/>
          <a:p>
            <a:pPr algn="ctr"/>
            <a:r>
              <a:rPr lang="hu-HU" sz="3200" dirty="0"/>
              <a:t>Az Eötvös-inga fejlődése</a:t>
            </a:r>
          </a:p>
        </p:txBody>
      </p:sp>
    </p:spTree>
    <p:extLst>
      <p:ext uri="{BB962C8B-B14F-4D97-AF65-F5344CB8AC3E}">
        <p14:creationId xmlns:p14="http://schemas.microsoft.com/office/powerpoint/2010/main" val="36224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40D0768-1EDB-44CF-9346-B06B186BAAEB}"/>
              </a:ext>
            </a:extLst>
          </p:cNvPr>
          <p:cNvSpPr/>
          <p:nvPr/>
        </p:nvSpPr>
        <p:spPr>
          <a:xfrm>
            <a:off x="0" y="0"/>
            <a:ext cx="12192000" cy="3444789"/>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A vásárosnaményi báró Eötvös család a XVII. századtól fontos állami hivatalokat töltött be Szatmár és Bereg megyékben, 1742-ben kapott bárói címet Márai Teréziától Eötvös Miklós, akinek dédunokája volt báró Eötvös József, már mint Magyarország egyik legismertebb arisztokrata családjának sarja. Az ő </a:t>
            </a:r>
            <a:r>
              <a:rPr lang="hu-HU" sz="3200" kern="100" dirty="0" err="1">
                <a:latin typeface="Times New Roman" panose="02020603050405020304" pitchFamily="18" charset="0"/>
                <a:ea typeface="Calibri" panose="020F0502020204030204" pitchFamily="34" charset="0"/>
                <a:cs typeface="Calibri" panose="020F0502020204030204" pitchFamily="34" charset="0"/>
              </a:rPr>
              <a:t>Rosty</a:t>
            </a:r>
            <a:r>
              <a:rPr lang="hu-HU" sz="3200" kern="100" dirty="0">
                <a:latin typeface="Times New Roman" panose="02020603050405020304" pitchFamily="18" charset="0"/>
                <a:ea typeface="Calibri" panose="020F0502020204030204" pitchFamily="34" charset="0"/>
                <a:cs typeface="Calibri" panose="020F0502020204030204" pitchFamily="34" charset="0"/>
              </a:rPr>
              <a:t> Ágnessel kötött házasságából született Budán Loránd.</a:t>
            </a:r>
            <a:endParaRPr lang="hu-HU" sz="3600"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3" name="Kép 2">
            <a:extLst>
              <a:ext uri="{FF2B5EF4-FFF2-40B4-BE49-F238E27FC236}">
                <a16:creationId xmlns:a16="http://schemas.microsoft.com/office/drawing/2014/main" id="{60611CF0-7A96-4C6B-B811-3BE0F06389DF}"/>
              </a:ext>
            </a:extLst>
          </p:cNvPr>
          <p:cNvPicPr>
            <a:picLocks noChangeAspect="1"/>
          </p:cNvPicPr>
          <p:nvPr/>
        </p:nvPicPr>
        <p:blipFill>
          <a:blip r:embed="rId2"/>
          <a:stretch>
            <a:fillRect/>
          </a:stretch>
        </p:blipFill>
        <p:spPr>
          <a:xfrm>
            <a:off x="0" y="3001111"/>
            <a:ext cx="2958860" cy="3856889"/>
          </a:xfrm>
          <a:prstGeom prst="rect">
            <a:avLst/>
          </a:prstGeom>
        </p:spPr>
      </p:pic>
      <p:pic>
        <p:nvPicPr>
          <p:cNvPr id="4" name="Kép 3">
            <a:extLst>
              <a:ext uri="{FF2B5EF4-FFF2-40B4-BE49-F238E27FC236}">
                <a16:creationId xmlns:a16="http://schemas.microsoft.com/office/drawing/2014/main" id="{08D70CB7-0675-44FA-ABE0-D58252083CC7}"/>
              </a:ext>
            </a:extLst>
          </p:cNvPr>
          <p:cNvPicPr>
            <a:picLocks noChangeAspect="1"/>
          </p:cNvPicPr>
          <p:nvPr/>
        </p:nvPicPr>
        <p:blipFill>
          <a:blip r:embed="rId3"/>
          <a:stretch>
            <a:fillRect/>
          </a:stretch>
        </p:blipFill>
        <p:spPr>
          <a:xfrm>
            <a:off x="9233140" y="3001111"/>
            <a:ext cx="2958860" cy="3856890"/>
          </a:xfrm>
          <a:prstGeom prst="rect">
            <a:avLst/>
          </a:prstGeom>
        </p:spPr>
      </p:pic>
      <p:pic>
        <p:nvPicPr>
          <p:cNvPr id="2050" name="Picture 2" descr="Eötvös Loránd - A Turulmadár nyomán">
            <a:extLst>
              <a:ext uri="{FF2B5EF4-FFF2-40B4-BE49-F238E27FC236}">
                <a16:creationId xmlns:a16="http://schemas.microsoft.com/office/drawing/2014/main" id="{92FCFE4B-9EE4-44EA-89DB-4C900CEB7396}"/>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80700" y="3397421"/>
            <a:ext cx="2630600" cy="346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990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D2037DDD-EA1E-4D8B-A5EB-DE2872E89D37}"/>
              </a:ext>
            </a:extLst>
          </p:cNvPr>
          <p:cNvSpPr/>
          <p:nvPr/>
        </p:nvSpPr>
        <p:spPr>
          <a:xfrm>
            <a:off x="3045124" y="0"/>
            <a:ext cx="9146875" cy="4011098"/>
          </a:xfrm>
          <a:prstGeom prst="rect">
            <a:avLst/>
          </a:prstGeom>
        </p:spPr>
        <p:txBody>
          <a:bodyPr wrap="square">
            <a:spAutoFit/>
          </a:bodyPr>
          <a:lstStyle/>
          <a:p>
            <a:pPr algn="ctr">
              <a:lnSpc>
                <a:spcPct val="115000"/>
              </a:lnSpc>
            </a:pPr>
            <a:r>
              <a:rPr lang="hu-HU" sz="3200" kern="100" dirty="0">
                <a:latin typeface="Times New Roman" panose="02020603050405020304" pitchFamily="18" charset="0"/>
                <a:ea typeface="Calibri" panose="020F0502020204030204" pitchFamily="34" charset="0"/>
                <a:cs typeface="Calibri" panose="020F0502020204030204" pitchFamily="34" charset="0"/>
              </a:rPr>
              <a:t>Mivel Eötvös Loránd nem szabadalmaztatta találmányát, a 65 db Magyarországon készült készüléken kívül többszázat gyártottak a világ más részein, elsősorban az USA-ban. Hatvany József (hatvani báró Hatvany József, </a:t>
            </a:r>
            <a:r>
              <a:rPr lang="hu-HU" sz="3200" dirty="0">
                <a:latin typeface="Times New Roman" panose="02020603050405020304" pitchFamily="18" charset="0"/>
                <a:cs typeface="Times New Roman" panose="02020603050405020304" pitchFamily="18" charset="0"/>
              </a:rPr>
              <a:t>1926-1987</a:t>
            </a:r>
            <a:r>
              <a:rPr lang="hu-HU" sz="3200" kern="100" dirty="0">
                <a:latin typeface="Times New Roman" panose="02020603050405020304" pitchFamily="18" charset="0"/>
                <a:ea typeface="Calibri" panose="020F0502020204030204" pitchFamily="34" charset="0"/>
                <a:cs typeface="Calibri" panose="020F0502020204030204" pitchFamily="34" charset="0"/>
              </a:rPr>
              <a:t>) fizikus, egyetemi tanár, a számítógéppel segített tervezés úttörője 1951-ben készült megemlékezése szerint</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3" name="Picture 2" descr="Hatvany József - ITF, NJSZT Informatikatörténeti Fórum">
            <a:extLst>
              <a:ext uri="{FF2B5EF4-FFF2-40B4-BE49-F238E27FC236}">
                <a16:creationId xmlns:a16="http://schemas.microsoft.com/office/drawing/2014/main" id="{B688B299-E670-4FB5-B037-A10984894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8903"/>
            <a:ext cx="3045125" cy="3133292"/>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6808A9BB-B39C-4D4E-8A4B-EF8B3DD96EA5}"/>
              </a:ext>
            </a:extLst>
          </p:cNvPr>
          <p:cNvSpPr/>
          <p:nvPr/>
        </p:nvSpPr>
        <p:spPr>
          <a:xfrm>
            <a:off x="-1" y="4078712"/>
            <a:ext cx="12191999" cy="2554545"/>
          </a:xfrm>
          <a:prstGeom prst="rect">
            <a:avLst/>
          </a:prstGeom>
        </p:spPr>
        <p:txBody>
          <a:bodyPr wrap="square">
            <a:spAutoFit/>
          </a:bodyPr>
          <a:lstStyle/>
          <a:p>
            <a:pPr algn="ctr"/>
            <a:r>
              <a:rPr lang="hu-HU" sz="3200" b="1" i="1" kern="100" dirty="0">
                <a:latin typeface="Times New Roman" panose="02020603050405020304" pitchFamily="18" charset="0"/>
                <a:ea typeface="Calibri" panose="020F0502020204030204" pitchFamily="34" charset="0"/>
                <a:cs typeface="Calibri" panose="020F0502020204030204" pitchFamily="34" charset="0"/>
              </a:rPr>
              <a:t>„Amerikában, Angliában és több kapitalista országban eltanulták a magyar geofizikusoktól Eötvös módszereit, lemásolták műszereit, s azokat bánya- és olajmonopóliumok szolgálatába állították. Eötvösnek még a neve sem szerepel a módszerek kézikönyveiben, a műszerek leírásai között, melyeket ott kiadnak.”</a:t>
            </a:r>
            <a:r>
              <a:rPr lang="hu-HU" sz="3200" b="1" kern="100" dirty="0">
                <a:latin typeface="Times New Roman" panose="02020603050405020304" pitchFamily="18" charset="0"/>
                <a:ea typeface="Calibri" panose="020F0502020204030204" pitchFamily="34" charset="0"/>
                <a:cs typeface="Calibri" panose="020F0502020204030204" pitchFamily="34" charset="0"/>
              </a:rPr>
              <a:t> </a:t>
            </a:r>
            <a:r>
              <a:rPr lang="hu-HU" sz="3200" kern="100" dirty="0">
                <a:latin typeface="Times New Roman" panose="02020603050405020304" pitchFamily="18" charset="0"/>
                <a:ea typeface="Calibri" panose="020F0502020204030204" pitchFamily="34" charset="0"/>
                <a:cs typeface="Calibri" panose="020F0502020204030204" pitchFamily="34" charset="0"/>
              </a:rPr>
              <a:t>(Nem ritka magyar sors.)</a:t>
            </a:r>
            <a:endParaRPr lang="hu-HU" sz="3200" dirty="0"/>
          </a:p>
        </p:txBody>
      </p:sp>
    </p:spTree>
    <p:extLst>
      <p:ext uri="{BB962C8B-B14F-4D97-AF65-F5344CB8AC3E}">
        <p14:creationId xmlns:p14="http://schemas.microsoft.com/office/powerpoint/2010/main" val="1873771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gyar geofizika 53. évf. 2. sz. (2012.)">
            <a:extLst>
              <a:ext uri="{FF2B5EF4-FFF2-40B4-BE49-F238E27FC236}">
                <a16:creationId xmlns:a16="http://schemas.microsoft.com/office/drawing/2014/main" id="{991FA6D2-FA1A-4D48-B42C-469B170A3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494362" cy="6865016"/>
          </a:xfrm>
          <a:prstGeom prst="rect">
            <a:avLst/>
          </a:prstGeom>
          <a:noFill/>
          <a:extLst>
            <a:ext uri="{909E8E84-426E-40DD-AFC4-6F175D3DCCD1}">
              <a14:hiddenFill xmlns:a14="http://schemas.microsoft.com/office/drawing/2010/main">
                <a:solidFill>
                  <a:srgbClr val="FFFFFF"/>
                </a:solidFill>
              </a14:hiddenFill>
            </a:ext>
          </a:extLst>
        </p:spPr>
      </p:pic>
      <p:sp>
        <p:nvSpPr>
          <p:cNvPr id="5" name="Téglalap 4">
            <a:extLst>
              <a:ext uri="{FF2B5EF4-FFF2-40B4-BE49-F238E27FC236}">
                <a16:creationId xmlns:a16="http://schemas.microsoft.com/office/drawing/2014/main" id="{6A372940-35C6-44D3-8307-7DD3E523963D}"/>
              </a:ext>
            </a:extLst>
          </p:cNvPr>
          <p:cNvSpPr/>
          <p:nvPr/>
        </p:nvSpPr>
        <p:spPr>
          <a:xfrm>
            <a:off x="4494362" y="168193"/>
            <a:ext cx="7697638" cy="2062103"/>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Pekár Dezső (1873-1953) fizikus</a:t>
            </a: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Eötvös Loránd tanítványa, tanársegédje, a geofizikai mérésekben munkatársa, az Eötvös-inga tovább fejlesztője </a:t>
            </a:r>
            <a:endParaRPr lang="hu-HU" sz="3200" dirty="0"/>
          </a:p>
        </p:txBody>
      </p:sp>
      <p:pic>
        <p:nvPicPr>
          <p:cNvPr id="32772" name="Picture 4" descr="Báró Eötvös Loránd. - Pekár Dezső - Régikönyvek webáruház">
            <a:extLst>
              <a:ext uri="{FF2B5EF4-FFF2-40B4-BE49-F238E27FC236}">
                <a16:creationId xmlns:a16="http://schemas.microsoft.com/office/drawing/2014/main" id="{5B952059-837E-4940-98FD-FD3BFAEE5D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5" r="23683"/>
          <a:stretch/>
        </p:blipFill>
        <p:spPr bwMode="auto">
          <a:xfrm>
            <a:off x="6872378" y="2390952"/>
            <a:ext cx="2941606" cy="429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327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C1A3AE19-8E3C-4121-A35A-C05CC6C5129D}"/>
              </a:ext>
            </a:extLst>
          </p:cNvPr>
          <p:cNvPicPr>
            <a:picLocks noChangeAspect="1"/>
          </p:cNvPicPr>
          <p:nvPr/>
        </p:nvPicPr>
        <p:blipFill rotWithShape="1">
          <a:blip r:embed="rId2">
            <a:extLst>
              <a:ext uri="{28A0092B-C50C-407E-A947-70E740481C1C}">
                <a14:useLocalDpi xmlns:a14="http://schemas.microsoft.com/office/drawing/2010/main" val="0"/>
              </a:ext>
            </a:extLst>
          </a:blip>
          <a:srcRect l="23052" t="7946" r="18783" b="62118"/>
          <a:stretch/>
        </p:blipFill>
        <p:spPr>
          <a:xfrm rot="5400000">
            <a:off x="2667001" y="933270"/>
            <a:ext cx="6858001" cy="4991458"/>
          </a:xfrm>
          <a:prstGeom prst="rect">
            <a:avLst/>
          </a:prstGeom>
        </p:spPr>
      </p:pic>
      <p:sp>
        <p:nvSpPr>
          <p:cNvPr id="4" name="Téglalap 3">
            <a:extLst>
              <a:ext uri="{FF2B5EF4-FFF2-40B4-BE49-F238E27FC236}">
                <a16:creationId xmlns:a16="http://schemas.microsoft.com/office/drawing/2014/main" id="{EDDB737E-D428-4D89-9649-773011592D25}"/>
              </a:ext>
            </a:extLst>
          </p:cNvPr>
          <p:cNvSpPr/>
          <p:nvPr/>
        </p:nvSpPr>
        <p:spPr>
          <a:xfrm>
            <a:off x="3" y="2556067"/>
            <a:ext cx="3600269" cy="1745863"/>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Amerikába szállítás előtti Eötvös-ingák</a:t>
            </a:r>
          </a:p>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1925 </a:t>
            </a:r>
            <a:endParaRPr lang="hu-HU" sz="3200" kern="100" dirty="0">
              <a:effectLst/>
              <a:latin typeface="Times New Roman" panose="0202060305040502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7852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58D4A5DA-CFBC-47DD-920C-72DB17D254B9}"/>
              </a:ext>
            </a:extLst>
          </p:cNvPr>
          <p:cNvSpPr/>
          <p:nvPr/>
        </p:nvSpPr>
        <p:spPr>
          <a:xfrm>
            <a:off x="5143500" y="1166842"/>
            <a:ext cx="7048500" cy="5016758"/>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1913-ban a Magyar Tudományos Akadémia Eötvös Lorándot Nobel-díjra felterjesztette, de a Nobel-bizottság választása </a:t>
            </a:r>
            <a:r>
              <a:rPr lang="hu-HU" sz="3200" dirty="0" err="1">
                <a:latin typeface="Times New Roman" panose="02020603050405020304" pitchFamily="18" charset="0"/>
                <a:ea typeface="Calibri" panose="020F0502020204030204" pitchFamily="34" charset="0"/>
                <a:cs typeface="Calibri" panose="020F0502020204030204" pitchFamily="34" charset="0"/>
              </a:rPr>
              <a:t>Heike</a:t>
            </a:r>
            <a:r>
              <a:rPr lang="hu-HU" sz="3200" dirty="0">
                <a:latin typeface="Times New Roman" panose="02020603050405020304" pitchFamily="18" charset="0"/>
                <a:ea typeface="Calibri" panose="020F0502020204030204" pitchFamily="34" charset="0"/>
                <a:cs typeface="Calibri" panose="020F0502020204030204" pitchFamily="34" charset="0"/>
              </a:rPr>
              <a:t> </a:t>
            </a:r>
            <a:r>
              <a:rPr lang="hu-HU" sz="3200" dirty="0" err="1">
                <a:latin typeface="Times New Roman" panose="02020603050405020304" pitchFamily="18" charset="0"/>
                <a:ea typeface="Calibri" panose="020F0502020204030204" pitchFamily="34" charset="0"/>
                <a:cs typeface="Calibri" panose="020F0502020204030204" pitchFamily="34" charset="0"/>
              </a:rPr>
              <a:t>Kamerlingh</a:t>
            </a:r>
            <a:r>
              <a:rPr lang="hu-HU" sz="3200" dirty="0">
                <a:latin typeface="Times New Roman" panose="02020603050405020304" pitchFamily="18" charset="0"/>
                <a:ea typeface="Calibri" panose="020F0502020204030204" pitchFamily="34" charset="0"/>
                <a:cs typeface="Calibri" panose="020F0502020204030204" pitchFamily="34" charset="0"/>
              </a:rPr>
              <a:t> </a:t>
            </a:r>
            <a:r>
              <a:rPr lang="hu-HU" sz="3200" dirty="0" err="1">
                <a:latin typeface="Times New Roman" panose="02020603050405020304" pitchFamily="18" charset="0"/>
                <a:ea typeface="Calibri" panose="020F0502020204030204" pitchFamily="34" charset="0"/>
                <a:cs typeface="Calibri" panose="020F0502020204030204" pitchFamily="34" charset="0"/>
              </a:rPr>
              <a:t>Onnes</a:t>
            </a:r>
            <a:r>
              <a:rPr lang="hu-HU" sz="3200" dirty="0">
                <a:latin typeface="Times New Roman" panose="02020603050405020304" pitchFamily="18" charset="0"/>
                <a:ea typeface="Calibri" panose="020F0502020204030204" pitchFamily="34" charset="0"/>
                <a:cs typeface="Calibri" panose="020F0502020204030204" pitchFamily="34" charset="0"/>
              </a:rPr>
              <a:t> (1853-1926) holland fizikusra esett, aki a szupravezetés elvének felfedezője volt. </a:t>
            </a:r>
          </a:p>
          <a:p>
            <a:pPr algn="ctr"/>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dirty="0">
                <a:latin typeface="Times New Roman" panose="02020603050405020304" pitchFamily="18" charset="0"/>
                <a:ea typeface="Calibri" panose="020F0502020204030204" pitchFamily="34" charset="0"/>
                <a:cs typeface="Calibri" panose="020F0502020204030204" pitchFamily="34" charset="0"/>
              </a:rPr>
              <a:t>1871-1873 között ő is Heidelbergben Kirchhoff és Bunsen hallgatója volt</a:t>
            </a:r>
          </a:p>
          <a:p>
            <a:pPr algn="ctr"/>
            <a:r>
              <a:rPr lang="hu-HU" sz="3200" dirty="0">
                <a:latin typeface="Times New Roman" panose="02020603050405020304" pitchFamily="18" charset="0"/>
                <a:cs typeface="Calibri" panose="020F0502020204030204" pitchFamily="34" charset="0"/>
              </a:rPr>
              <a:t>(Eötvös Loránd után).</a:t>
            </a:r>
            <a:endParaRPr lang="hu-HU" sz="3200" dirty="0"/>
          </a:p>
        </p:txBody>
      </p:sp>
      <p:pic>
        <p:nvPicPr>
          <p:cNvPr id="22530" name="Picture 2" descr="Heike Kamerlingh Onnes – Wikipédia">
            <a:extLst>
              <a:ext uri="{FF2B5EF4-FFF2-40B4-BE49-F238E27FC236}">
                <a16:creationId xmlns:a16="http://schemas.microsoft.com/office/drawing/2014/main" id="{6353BADD-1437-4267-8AFE-48A84E054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60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EC40CD58-2283-49EE-A699-241D1E99C797}"/>
              </a:ext>
            </a:extLst>
          </p:cNvPr>
          <p:cNvSpPr/>
          <p:nvPr/>
        </p:nvSpPr>
        <p:spPr>
          <a:xfrm>
            <a:off x="379563" y="920621"/>
            <a:ext cx="11300604" cy="5016758"/>
          </a:xfrm>
          <a:prstGeom prst="rect">
            <a:avLst/>
          </a:prstGeom>
        </p:spPr>
        <p:txBody>
          <a:bodyPr wrap="square">
            <a:spAutoFit/>
          </a:bodyPr>
          <a:lstStyle/>
          <a:p>
            <a:pPr algn="ctr"/>
            <a:r>
              <a:rPr lang="hu-HU" sz="3200" b="1" dirty="0">
                <a:latin typeface="Times New Roman" panose="02020603050405020304" pitchFamily="18" charset="0"/>
                <a:cs typeface="Calibri" panose="020F0502020204030204" pitchFamily="34" charset="0"/>
              </a:rPr>
              <a:t>1913-ban Einstein már elismerte Eötvös Loránd tudományos nagyságát, munkáját alapnak tekintette saját elméleteihez is, azonban a Svéd Királyi Akadémia nem ezt a szellemi vonalat képviselte.</a:t>
            </a:r>
          </a:p>
          <a:p>
            <a:pPr algn="ctr"/>
            <a:r>
              <a:rPr lang="hu-HU" sz="3200" b="1" dirty="0">
                <a:latin typeface="Times New Roman" panose="02020603050405020304" pitchFamily="18" charset="0"/>
                <a:cs typeface="Calibri" panose="020F0502020204030204" pitchFamily="34" charset="0"/>
              </a:rPr>
              <a:t>Eötvös Loránd tudományos kutatási témái a háborúra készülő, a hadiipari felhasználhatóságot előnyben részesítő világban nem voltak népszerűek. Az iparszerű olajkutatás is csak a háború után indult. A geofizika még távol volt a tudományos figyelem középpontjától. </a:t>
            </a:r>
          </a:p>
          <a:p>
            <a:pPr algn="ctr"/>
            <a:r>
              <a:rPr lang="hu-HU" sz="3200" b="1" dirty="0">
                <a:latin typeface="Times New Roman" panose="02020603050405020304" pitchFamily="18" charset="0"/>
                <a:cs typeface="Calibri" panose="020F0502020204030204" pitchFamily="34" charset="0"/>
              </a:rPr>
              <a:t>Az Eötvös-inga az 1920-</a:t>
            </a:r>
            <a:r>
              <a:rPr lang="hu-HU" sz="3200" b="1" dirty="0" err="1">
                <a:latin typeface="Times New Roman" panose="02020603050405020304" pitchFamily="18" charset="0"/>
                <a:cs typeface="Calibri" panose="020F0502020204030204" pitchFamily="34" charset="0"/>
              </a:rPr>
              <a:t>as</a:t>
            </a:r>
            <a:r>
              <a:rPr lang="hu-HU" sz="3200" b="1" dirty="0">
                <a:latin typeface="Times New Roman" panose="02020603050405020304" pitchFamily="18" charset="0"/>
                <a:cs typeface="Calibri" panose="020F0502020204030204" pitchFamily="34" charset="0"/>
              </a:rPr>
              <a:t> évektől lett nagyon keresett.</a:t>
            </a:r>
            <a:endParaRPr lang="hu-HU" sz="3200" b="1" dirty="0"/>
          </a:p>
        </p:txBody>
      </p:sp>
    </p:spTree>
    <p:extLst>
      <p:ext uri="{BB962C8B-B14F-4D97-AF65-F5344CB8AC3E}">
        <p14:creationId xmlns:p14="http://schemas.microsoft.com/office/powerpoint/2010/main" val="4290448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F2C10A53-1501-4BD0-BFC2-A1DC17084E5B}"/>
              </a:ext>
            </a:extLst>
          </p:cNvPr>
          <p:cNvSpPr/>
          <p:nvPr/>
        </p:nvSpPr>
        <p:spPr>
          <a:xfrm>
            <a:off x="1069675" y="2644170"/>
            <a:ext cx="10049773" cy="1569660"/>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Times New Roman" panose="02020603050405020304" pitchFamily="18" charset="0"/>
              </a:rPr>
              <a:t>Eötvös Loránd forradalmi időben született és egy teljesen másjellegű forradalomnak mondott időszakban, </a:t>
            </a:r>
          </a:p>
          <a:p>
            <a:pPr algn="ctr"/>
            <a:r>
              <a:rPr lang="hu-HU" sz="3200" b="1" dirty="0">
                <a:latin typeface="Times New Roman" panose="02020603050405020304" pitchFamily="18" charset="0"/>
                <a:ea typeface="Calibri" panose="020F0502020204030204" pitchFamily="34" charset="0"/>
                <a:cs typeface="Times New Roman" panose="02020603050405020304" pitchFamily="18" charset="0"/>
              </a:rPr>
              <a:t>1919. április 8-án hunyt el. </a:t>
            </a:r>
            <a:endParaRPr lang="hu-H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18478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DCFA3547-ECCB-41FB-A701-6AE5AC956E67}"/>
              </a:ext>
            </a:extLst>
          </p:cNvPr>
          <p:cNvSpPr/>
          <p:nvPr/>
        </p:nvSpPr>
        <p:spPr>
          <a:xfrm>
            <a:off x="0" y="674400"/>
            <a:ext cx="12192000" cy="5509200"/>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A gyászszertartás után Lukács György marxista filozófus, közoktatási népbiztos búcsúztatta az arisztokrata származású és bárói címét haláláig megtartó tudóst (a beszéd megjelent a másnapi Pesti Hírlapban):</a:t>
            </a:r>
          </a:p>
          <a:p>
            <a:endParaRPr lang="hu-HU" sz="3200" dirty="0">
              <a:latin typeface="Times New Roman" panose="02020603050405020304" pitchFamily="18" charset="0"/>
              <a:ea typeface="Calibri" panose="020F0502020204030204" pitchFamily="34" charset="0"/>
              <a:cs typeface="Calibri" panose="020F0502020204030204" pitchFamily="34" charset="0"/>
            </a:endParaRPr>
          </a:p>
          <a:p>
            <a:pPr algn="ctr"/>
            <a:r>
              <a:rPr lang="hu-HU" sz="3200" b="1" dirty="0">
                <a:latin typeface="Times New Roman" panose="02020603050405020304" pitchFamily="18" charset="0"/>
                <a:ea typeface="Calibri" panose="020F0502020204030204" pitchFamily="34" charset="0"/>
                <a:cs typeface="Calibri" panose="020F0502020204030204" pitchFamily="34" charset="0"/>
              </a:rPr>
              <a:t> </a:t>
            </a:r>
            <a:r>
              <a:rPr lang="hu-HU" sz="3200" b="1" i="1" dirty="0">
                <a:latin typeface="Times New Roman" panose="02020603050405020304" pitchFamily="18" charset="0"/>
                <a:ea typeface="Calibri" panose="020F0502020204030204" pitchFamily="34" charset="0"/>
                <a:cs typeface="Calibri" panose="020F0502020204030204" pitchFamily="34" charset="0"/>
              </a:rPr>
              <a:t>„Szimbolikus tény, hogy az első halott, akit a győzelmes proletariátus saját halottjának tekint, a legnagyobb magyar tudós. … Tudjuk, hogy Eötvös nem volt politikus, hogy élete a tudományos zseni élete volt, ki nem tekintve egyéni érvényesülését, osztályérdekét, csak a tudománynak élt, csak a tudományért küzdött és dolgozott. Végtelen fájdalommal és szomorúsággal tölt el bennünket az a tudat, hogy az új állam küszöbén nélkülöznünk kell Eötvös lángeszét és munkáját.”</a:t>
            </a:r>
            <a:endParaRPr lang="hu-HU" sz="3200" b="1" i="1" dirty="0"/>
          </a:p>
        </p:txBody>
      </p:sp>
    </p:spTree>
    <p:extLst>
      <p:ext uri="{BB962C8B-B14F-4D97-AF65-F5344CB8AC3E}">
        <p14:creationId xmlns:p14="http://schemas.microsoft.com/office/powerpoint/2010/main" val="3114335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952-ben">
            <a:extLst>
              <a:ext uri="{FF2B5EF4-FFF2-40B4-BE49-F238E27FC236}">
                <a16:creationId xmlns:a16="http://schemas.microsoft.com/office/drawing/2014/main" id="{77AF187C-639F-4777-AFCB-5DD4F3F7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4437"/>
            <a:ext cx="2932981" cy="355165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7630558B-E4F0-4BF1-A67E-78F09E830844}"/>
              </a:ext>
            </a:extLst>
          </p:cNvPr>
          <p:cNvSpPr/>
          <p:nvPr/>
        </p:nvSpPr>
        <p:spPr>
          <a:xfrm>
            <a:off x="0" y="4759355"/>
            <a:ext cx="2932981" cy="1077218"/>
          </a:xfrm>
          <a:prstGeom prst="rect">
            <a:avLst/>
          </a:prstGeom>
        </p:spPr>
        <p:txBody>
          <a:bodyPr wrap="square">
            <a:spAutoFit/>
          </a:bodyPr>
          <a:lstStyle/>
          <a:p>
            <a:pPr algn="ctr"/>
            <a:r>
              <a:rPr lang="hu-HU" sz="3200" dirty="0">
                <a:latin typeface="Times New Roman" panose="02020603050405020304" pitchFamily="18" charset="0"/>
                <a:ea typeface="Calibri" panose="020F0502020204030204" pitchFamily="34" charset="0"/>
                <a:cs typeface="Calibri" panose="020F0502020204030204" pitchFamily="34" charset="0"/>
              </a:rPr>
              <a:t>Lukács György (1885-1971) </a:t>
            </a:r>
            <a:endParaRPr lang="hu-HU" sz="3200" dirty="0"/>
          </a:p>
        </p:txBody>
      </p:sp>
      <p:pic>
        <p:nvPicPr>
          <p:cNvPr id="3" name="Kép 2">
            <a:extLst>
              <a:ext uri="{FF2B5EF4-FFF2-40B4-BE49-F238E27FC236}">
                <a16:creationId xmlns:a16="http://schemas.microsoft.com/office/drawing/2014/main" id="{953E4228-E9E9-4E0F-A196-14E9E6A743FD}"/>
              </a:ext>
            </a:extLst>
          </p:cNvPr>
          <p:cNvPicPr>
            <a:picLocks noChangeAspect="1"/>
          </p:cNvPicPr>
          <p:nvPr/>
        </p:nvPicPr>
        <p:blipFill>
          <a:blip r:embed="rId3"/>
          <a:stretch>
            <a:fillRect/>
          </a:stretch>
        </p:blipFill>
        <p:spPr>
          <a:xfrm>
            <a:off x="3761921" y="664234"/>
            <a:ext cx="8430079" cy="6193766"/>
          </a:xfrm>
          <a:prstGeom prst="rect">
            <a:avLst/>
          </a:prstGeom>
        </p:spPr>
      </p:pic>
      <p:sp>
        <p:nvSpPr>
          <p:cNvPr id="4" name="Téglalap 3">
            <a:extLst>
              <a:ext uri="{FF2B5EF4-FFF2-40B4-BE49-F238E27FC236}">
                <a16:creationId xmlns:a16="http://schemas.microsoft.com/office/drawing/2014/main" id="{B5650C6A-E088-4C55-938C-1CC06E13D895}"/>
              </a:ext>
            </a:extLst>
          </p:cNvPr>
          <p:cNvSpPr/>
          <p:nvPr/>
        </p:nvSpPr>
        <p:spPr>
          <a:xfrm>
            <a:off x="3036499" y="0"/>
            <a:ext cx="9155502" cy="584775"/>
          </a:xfrm>
          <a:prstGeom prst="rect">
            <a:avLst/>
          </a:prstGeom>
        </p:spPr>
        <p:txBody>
          <a:bodyPr wrap="square">
            <a:spAutoFit/>
          </a:bodyPr>
          <a:lstStyle/>
          <a:p>
            <a:pPr algn="ctr"/>
            <a:r>
              <a:rPr lang="hu-HU" sz="3200" dirty="0">
                <a:latin typeface="Times New Roman" panose="02020603050405020304" pitchFamily="18" charset="0"/>
                <a:cs typeface="Times New Roman" panose="02020603050405020304" pitchFamily="18" charset="0"/>
              </a:rPr>
              <a:t>Eötvös temetési menete elindul a Nemzeti Múzeumból</a:t>
            </a:r>
          </a:p>
        </p:txBody>
      </p:sp>
    </p:spTree>
    <p:extLst>
      <p:ext uri="{BB962C8B-B14F-4D97-AF65-F5344CB8AC3E}">
        <p14:creationId xmlns:p14="http://schemas.microsoft.com/office/powerpoint/2010/main" val="1696404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7CDEB981-2D50-4CF9-8E0A-5E8AEEA58F64}"/>
              </a:ext>
            </a:extLst>
          </p:cNvPr>
          <p:cNvSpPr/>
          <p:nvPr/>
        </p:nvSpPr>
        <p:spPr>
          <a:xfrm>
            <a:off x="0" y="0"/>
            <a:ext cx="12192000" cy="2312171"/>
          </a:xfrm>
          <a:prstGeom prst="rect">
            <a:avLst/>
          </a:prstGeom>
        </p:spPr>
        <p:txBody>
          <a:bodyPr wrap="square">
            <a:spAutoFit/>
          </a:bodyPr>
          <a:lstStyle/>
          <a:p>
            <a:pPr algn="ctr">
              <a:lnSpc>
                <a:spcPct val="115000"/>
              </a:lnSpc>
              <a:spcAft>
                <a:spcPts val="0"/>
              </a:spcAft>
            </a:pPr>
            <a:r>
              <a:rPr lang="hu-HU" sz="3200" kern="100" dirty="0">
                <a:latin typeface="Times New Roman" panose="02020603050405020304" pitchFamily="18" charset="0"/>
                <a:ea typeface="Calibri" panose="020F0502020204030204" pitchFamily="34" charset="0"/>
                <a:cs typeface="Calibri" panose="020F0502020204030204" pitchFamily="34" charset="0"/>
              </a:rPr>
              <a:t>Párizsban Marie Curie és Albert Einstein nevével fémjelzett Szellemi Együttműködés Nemzetközi Szövetsége is megemlékezett Eötvös Loránd haláláról. Einstein röviden és egyszerűen fogalmazott:</a:t>
            </a:r>
          </a:p>
          <a:p>
            <a:pPr algn="ctr">
              <a:lnSpc>
                <a:spcPct val="115000"/>
              </a:lnSpc>
              <a:spcAft>
                <a:spcPts val="0"/>
              </a:spcAft>
            </a:pPr>
            <a:r>
              <a:rPr lang="hu-HU" sz="3200" b="1" i="1" kern="100" dirty="0">
                <a:latin typeface="Times New Roman" panose="02020603050405020304" pitchFamily="18" charset="0"/>
                <a:ea typeface="Calibri" panose="020F0502020204030204" pitchFamily="34" charset="0"/>
                <a:cs typeface="Calibri" panose="020F0502020204030204" pitchFamily="34" charset="0"/>
              </a:rPr>
              <a:t>„A fizika egyik fejedelme halt meg.”</a:t>
            </a:r>
            <a:endParaRPr lang="hu-HU" sz="3200" b="1" i="1" kern="100" dirty="0">
              <a:effectLst/>
              <a:latin typeface="Times New Roman" panose="02020603050405020304" pitchFamily="18" charset="0"/>
              <a:ea typeface="Calibri" panose="020F0502020204030204" pitchFamily="34" charset="0"/>
              <a:cs typeface="Calibri" panose="020F0502020204030204" pitchFamily="34" charset="0"/>
            </a:endParaRPr>
          </a:p>
        </p:txBody>
      </p:sp>
      <p:pic>
        <p:nvPicPr>
          <p:cNvPr id="20482" name="Picture 2" descr="Shake it off!' Said Albert Einstein To Marie Curie - Indian Women Blog -  Stories of Indian Women">
            <a:extLst>
              <a:ext uri="{FF2B5EF4-FFF2-40B4-BE49-F238E27FC236}">
                <a16:creationId xmlns:a16="http://schemas.microsoft.com/office/drawing/2014/main" id="{7CA65E38-7DC9-4A48-8398-EA3C52107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183" y="2312171"/>
            <a:ext cx="7029633" cy="454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40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4D72C02-83F0-4AFC-97BB-64A28F0F9B56}"/>
              </a:ext>
            </a:extLst>
          </p:cNvPr>
          <p:cNvPicPr>
            <a:picLocks noChangeAspect="1"/>
          </p:cNvPicPr>
          <p:nvPr/>
        </p:nvPicPr>
        <p:blipFill>
          <a:blip r:embed="rId2"/>
          <a:stretch>
            <a:fillRect/>
          </a:stretch>
        </p:blipFill>
        <p:spPr>
          <a:xfrm>
            <a:off x="-1" y="0"/>
            <a:ext cx="5753820" cy="6858000"/>
          </a:xfrm>
          <a:prstGeom prst="rect">
            <a:avLst/>
          </a:prstGeom>
        </p:spPr>
      </p:pic>
      <p:sp>
        <p:nvSpPr>
          <p:cNvPr id="3" name="Téglalap 2">
            <a:extLst>
              <a:ext uri="{FF2B5EF4-FFF2-40B4-BE49-F238E27FC236}">
                <a16:creationId xmlns:a16="http://schemas.microsoft.com/office/drawing/2014/main" id="{A865F6A0-83D1-447C-AB5D-7FD8358AB2B5}"/>
              </a:ext>
            </a:extLst>
          </p:cNvPr>
          <p:cNvSpPr/>
          <p:nvPr/>
        </p:nvSpPr>
        <p:spPr>
          <a:xfrm>
            <a:off x="5753819" y="672861"/>
            <a:ext cx="6438181" cy="5693866"/>
          </a:xfrm>
          <a:prstGeom prst="rect">
            <a:avLst/>
          </a:prstGeom>
        </p:spPr>
        <p:txBody>
          <a:bodyPr wrap="square">
            <a:spAutoFit/>
          </a:bodyPr>
          <a:lstStyle/>
          <a:p>
            <a:pPr algn="ctr"/>
            <a:r>
              <a:rPr lang="hu-HU" sz="2800" dirty="0">
                <a:latin typeface="Times New Roman" panose="02020603050405020304" pitchFamily="18" charset="0"/>
                <a:cs typeface="Times New Roman" panose="02020603050405020304" pitchFamily="18" charset="0"/>
              </a:rPr>
              <a:t>Berzeviczy Albert (1853-1936) politikus, Eötvös Loránd lemondása után az akadémia elnöke (1905-1936), „A két Eötvös” című könyv (Budapest, 1929) szerzője, a család barátja által felavatott, mészkőből készült Eötvös Loránd-mellszobor a tudós sírhelyénél, a Fiumei úti temetőben.</a:t>
            </a:r>
          </a:p>
          <a:p>
            <a:pPr algn="ctr"/>
            <a:endParaRPr lang="hu-HU" sz="2800" dirty="0">
              <a:latin typeface="Times New Roman" panose="02020603050405020304" pitchFamily="18" charset="0"/>
              <a:cs typeface="Times New Roman" panose="02020603050405020304" pitchFamily="18" charset="0"/>
            </a:endParaRPr>
          </a:p>
          <a:p>
            <a:pPr algn="ctr"/>
            <a:r>
              <a:rPr lang="hu-HU" sz="2800" dirty="0">
                <a:latin typeface="Times New Roman" panose="02020603050405020304" pitchFamily="18" charset="0"/>
                <a:cs typeface="Times New Roman" panose="02020603050405020304" pitchFamily="18" charset="0"/>
              </a:rPr>
              <a:t>Szobrász: Stróbl Alajos (1856-1926) mintája alapján Kallós Ede (1866-1950)</a:t>
            </a:r>
          </a:p>
          <a:p>
            <a:pPr algn="ctr"/>
            <a:endParaRPr lang="hu-HU" sz="2800" dirty="0">
              <a:latin typeface="Times New Roman" panose="02020603050405020304" pitchFamily="18" charset="0"/>
              <a:cs typeface="Times New Roman" panose="02020603050405020304" pitchFamily="18" charset="0"/>
            </a:endParaRPr>
          </a:p>
          <a:p>
            <a:pPr algn="ctr"/>
            <a:r>
              <a:rPr lang="hu-HU" sz="2800" dirty="0">
                <a:latin typeface="Times New Roman" panose="02020603050405020304" pitchFamily="18" charset="0"/>
                <a:cs typeface="Times New Roman" panose="02020603050405020304" pitchFamily="18" charset="0"/>
              </a:rPr>
              <a:t>Avatás: 1932. október 30.</a:t>
            </a:r>
          </a:p>
        </p:txBody>
      </p:sp>
    </p:spTree>
    <p:extLst>
      <p:ext uri="{BB962C8B-B14F-4D97-AF65-F5344CB8AC3E}">
        <p14:creationId xmlns:p14="http://schemas.microsoft.com/office/powerpoint/2010/main" val="42746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5738E6CE-8BC7-44F5-B7AD-E550EBBBE06B}"/>
              </a:ext>
            </a:extLst>
          </p:cNvPr>
          <p:cNvPicPr>
            <a:picLocks noChangeAspect="1"/>
          </p:cNvPicPr>
          <p:nvPr/>
        </p:nvPicPr>
        <p:blipFill rotWithShape="1">
          <a:blip r:embed="rId2">
            <a:extLst>
              <a:ext uri="{28A0092B-C50C-407E-A947-70E740481C1C}">
                <a14:useLocalDpi xmlns:a14="http://schemas.microsoft.com/office/drawing/2010/main" val="0"/>
              </a:ext>
            </a:extLst>
          </a:blip>
          <a:srcRect t="4550" b="51678"/>
          <a:stretch/>
        </p:blipFill>
        <p:spPr>
          <a:xfrm rot="5400000">
            <a:off x="-969992" y="1306420"/>
            <a:ext cx="6858001" cy="4245157"/>
          </a:xfrm>
          <a:prstGeom prst="rect">
            <a:avLst/>
          </a:prstGeom>
        </p:spPr>
      </p:pic>
      <p:pic>
        <p:nvPicPr>
          <p:cNvPr id="7" name="Kép 6">
            <a:extLst>
              <a:ext uri="{FF2B5EF4-FFF2-40B4-BE49-F238E27FC236}">
                <a16:creationId xmlns:a16="http://schemas.microsoft.com/office/drawing/2014/main" id="{42CE5F52-DA16-470C-9FF8-69AE49A7E622}"/>
              </a:ext>
            </a:extLst>
          </p:cNvPr>
          <p:cNvPicPr>
            <a:picLocks noChangeAspect="1"/>
          </p:cNvPicPr>
          <p:nvPr/>
        </p:nvPicPr>
        <p:blipFill rotWithShape="1">
          <a:blip r:embed="rId3">
            <a:extLst>
              <a:ext uri="{28A0092B-C50C-407E-A947-70E740481C1C}">
                <a14:useLocalDpi xmlns:a14="http://schemas.microsoft.com/office/drawing/2010/main" val="0"/>
              </a:ext>
            </a:extLst>
          </a:blip>
          <a:srcRect l="6866" t="4839" r="17537" b="54822"/>
          <a:stretch/>
        </p:blipFill>
        <p:spPr>
          <a:xfrm rot="5400000">
            <a:off x="5525698" y="841554"/>
            <a:ext cx="6858001" cy="5174890"/>
          </a:xfrm>
          <a:prstGeom prst="rect">
            <a:avLst/>
          </a:prstGeom>
        </p:spPr>
      </p:pic>
      <p:sp>
        <p:nvSpPr>
          <p:cNvPr id="4" name="Téglalap 3">
            <a:extLst>
              <a:ext uri="{FF2B5EF4-FFF2-40B4-BE49-F238E27FC236}">
                <a16:creationId xmlns:a16="http://schemas.microsoft.com/office/drawing/2014/main" id="{9DFA0C36-9A02-4F6B-818B-56F21AD94801}"/>
              </a:ext>
            </a:extLst>
          </p:cNvPr>
          <p:cNvSpPr/>
          <p:nvPr/>
        </p:nvSpPr>
        <p:spPr>
          <a:xfrm>
            <a:off x="4581587" y="5758306"/>
            <a:ext cx="1785666" cy="523220"/>
          </a:xfrm>
          <a:prstGeom prst="rect">
            <a:avLst/>
          </a:prstGeom>
        </p:spPr>
        <p:txBody>
          <a:bodyPr wrap="square">
            <a:spAutoFit/>
          </a:bodyPr>
          <a:lstStyle/>
          <a:p>
            <a:pPr algn="ctr"/>
            <a:r>
              <a:rPr lang="hu-HU" sz="2800" b="1" dirty="0">
                <a:latin typeface="Times New Roman" panose="02020603050405020304" pitchFamily="18" charset="0"/>
                <a:ea typeface="Calibri" panose="020F0502020204030204" pitchFamily="34" charset="0"/>
                <a:cs typeface="Calibri" panose="020F0502020204030204" pitchFamily="34" charset="0"/>
              </a:rPr>
              <a:t>Itt Lóránt</a:t>
            </a:r>
          </a:p>
        </p:txBody>
      </p:sp>
    </p:spTree>
    <p:extLst>
      <p:ext uri="{BB962C8B-B14F-4D97-AF65-F5344CB8AC3E}">
        <p14:creationId xmlns:p14="http://schemas.microsoft.com/office/powerpoint/2010/main" val="3015634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8F3E7"/>
        </a:soli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94C0B934-4C04-404B-A292-38F68D428FDE}"/>
              </a:ext>
            </a:extLst>
          </p:cNvPr>
          <p:cNvPicPr>
            <a:picLocks noChangeAspect="1"/>
          </p:cNvPicPr>
          <p:nvPr/>
        </p:nvPicPr>
        <p:blipFill rotWithShape="1">
          <a:blip r:embed="rId2"/>
          <a:srcRect l="20870" t="16478" r="22807" b="18780"/>
          <a:stretch/>
        </p:blipFill>
        <p:spPr>
          <a:xfrm>
            <a:off x="792679" y="0"/>
            <a:ext cx="10606641" cy="6858000"/>
          </a:xfrm>
          <a:prstGeom prst="rect">
            <a:avLst/>
          </a:prstGeom>
        </p:spPr>
      </p:pic>
      <p:sp>
        <p:nvSpPr>
          <p:cNvPr id="3" name="Téglalap 2">
            <a:extLst>
              <a:ext uri="{FF2B5EF4-FFF2-40B4-BE49-F238E27FC236}">
                <a16:creationId xmlns:a16="http://schemas.microsoft.com/office/drawing/2014/main" id="{1B5517D5-493E-4392-821D-94A6726F0A25}"/>
              </a:ext>
            </a:extLst>
          </p:cNvPr>
          <p:cNvSpPr/>
          <p:nvPr/>
        </p:nvSpPr>
        <p:spPr>
          <a:xfrm>
            <a:off x="0" y="5842337"/>
            <a:ext cx="3450566" cy="1015663"/>
          </a:xfrm>
          <a:prstGeom prst="rect">
            <a:avLst/>
          </a:prstGeom>
        </p:spPr>
        <p:txBody>
          <a:bodyPr wrap="square">
            <a:spAutoFit/>
          </a:bodyPr>
          <a:lstStyle/>
          <a:p>
            <a:r>
              <a:rPr lang="hu-HU" sz="2000" dirty="0">
                <a:latin typeface="Times New Roman" panose="02020603050405020304" pitchFamily="18" charset="0"/>
                <a:cs typeface="Times New Roman" panose="02020603050405020304" pitchFamily="18" charset="0"/>
              </a:rPr>
              <a:t>Eötvös Loránd halálának</a:t>
            </a:r>
          </a:p>
          <a:p>
            <a:r>
              <a:rPr lang="hu-HU" sz="2000" dirty="0">
                <a:latin typeface="Times New Roman" panose="02020603050405020304" pitchFamily="18" charset="0"/>
                <a:cs typeface="Times New Roman" panose="02020603050405020304" pitchFamily="18" charset="0"/>
              </a:rPr>
              <a:t>100. évfordulójára kibocsátott emlékpénzérme (2019)</a:t>
            </a:r>
          </a:p>
        </p:txBody>
      </p:sp>
      <p:sp>
        <p:nvSpPr>
          <p:cNvPr id="4" name="Téglalap 3">
            <a:extLst>
              <a:ext uri="{FF2B5EF4-FFF2-40B4-BE49-F238E27FC236}">
                <a16:creationId xmlns:a16="http://schemas.microsoft.com/office/drawing/2014/main" id="{AD557896-F308-459E-970D-137FBB962FFF}"/>
              </a:ext>
            </a:extLst>
          </p:cNvPr>
          <p:cNvSpPr/>
          <p:nvPr/>
        </p:nvSpPr>
        <p:spPr>
          <a:xfrm>
            <a:off x="9032161" y="5934670"/>
            <a:ext cx="3159839" cy="923330"/>
          </a:xfrm>
          <a:prstGeom prst="rect">
            <a:avLst/>
          </a:prstGeom>
        </p:spPr>
        <p:txBody>
          <a:bodyPr wrap="none">
            <a:spAutoFit/>
          </a:bodyPr>
          <a:lstStyle/>
          <a:p>
            <a:pPr algn="ctr"/>
            <a:r>
              <a:rPr lang="hu-HU" dirty="0">
                <a:latin typeface="Times New Roman" panose="02020603050405020304" pitchFamily="18" charset="0"/>
                <a:cs typeface="Times New Roman" panose="02020603050405020304" pitchFamily="18" charset="0"/>
              </a:rPr>
              <a:t>Tervezte: </a:t>
            </a:r>
          </a:p>
          <a:p>
            <a:pPr algn="ctr"/>
            <a:r>
              <a:rPr lang="hu-HU" dirty="0" err="1">
                <a:latin typeface="Times New Roman" panose="02020603050405020304" pitchFamily="18" charset="0"/>
                <a:cs typeface="Times New Roman" panose="02020603050405020304" pitchFamily="18" charset="0"/>
              </a:rPr>
              <a:t>Szanyi</a:t>
            </a:r>
            <a:r>
              <a:rPr lang="hu-HU" dirty="0">
                <a:latin typeface="Times New Roman" panose="02020603050405020304" pitchFamily="18" charset="0"/>
                <a:cs typeface="Times New Roman" panose="02020603050405020304" pitchFamily="18" charset="0"/>
              </a:rPr>
              <a:t> Borbála szobrászművész</a:t>
            </a:r>
          </a:p>
          <a:p>
            <a:pPr algn="ctr"/>
            <a:r>
              <a:rPr lang="hu-HU" dirty="0">
                <a:latin typeface="Times New Roman" panose="02020603050405020304" pitchFamily="18" charset="0"/>
                <a:cs typeface="Times New Roman" panose="02020603050405020304" pitchFamily="18" charset="0"/>
              </a:rPr>
              <a:t>(szül. Miskolc, 1979)</a:t>
            </a:r>
          </a:p>
        </p:txBody>
      </p:sp>
    </p:spTree>
    <p:extLst>
      <p:ext uri="{BB962C8B-B14F-4D97-AF65-F5344CB8AC3E}">
        <p14:creationId xmlns:p14="http://schemas.microsoft.com/office/powerpoint/2010/main" val="2427516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85CE9FC8-F5A2-4917-A6CB-15305A740E63}"/>
              </a:ext>
            </a:extLst>
          </p:cNvPr>
          <p:cNvSpPr txBox="1"/>
          <p:nvPr/>
        </p:nvSpPr>
        <p:spPr>
          <a:xfrm>
            <a:off x="3986841" y="533476"/>
            <a:ext cx="4218317" cy="584775"/>
          </a:xfrm>
          <a:prstGeom prst="rect">
            <a:avLst/>
          </a:prstGeom>
          <a:noFill/>
        </p:spPr>
        <p:txBody>
          <a:bodyPr wrap="square" rtlCol="0">
            <a:spAutoFit/>
          </a:bodyPr>
          <a:lstStyle/>
          <a:p>
            <a:pPr algn="ctr"/>
            <a:r>
              <a:rPr lang="hu-HU" sz="3200" b="1" i="1" dirty="0">
                <a:latin typeface="Times New Roman" panose="02020603050405020304" pitchFamily="18" charset="0"/>
                <a:cs typeface="Times New Roman" panose="02020603050405020304" pitchFamily="18" charset="0"/>
              </a:rPr>
              <a:t>Köszönöm a figyelmet!</a:t>
            </a:r>
          </a:p>
        </p:txBody>
      </p:sp>
    </p:spTree>
    <p:extLst>
      <p:ext uri="{BB962C8B-B14F-4D97-AF65-F5344CB8AC3E}">
        <p14:creationId xmlns:p14="http://schemas.microsoft.com/office/powerpoint/2010/main" val="3634966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56FF7E58-8943-4855-BC3A-4B2256875F7C}"/>
              </a:ext>
            </a:extLst>
          </p:cNvPr>
          <p:cNvSpPr/>
          <p:nvPr/>
        </p:nvSpPr>
        <p:spPr>
          <a:xfrm>
            <a:off x="4991100" y="951399"/>
            <a:ext cx="7200899" cy="4524315"/>
          </a:xfrm>
          <a:prstGeom prst="rect">
            <a:avLst/>
          </a:prstGeom>
        </p:spPr>
        <p:txBody>
          <a:bodyPr wrap="square">
            <a:spAutoFit/>
          </a:bodyPr>
          <a:lstStyle/>
          <a:p>
            <a:pPr algn="ctr"/>
            <a:r>
              <a:rPr lang="hu-HU" sz="3200" b="1" dirty="0">
                <a:latin typeface="Times New Roman" panose="02020603050405020304" pitchFamily="18" charset="0"/>
                <a:ea typeface="Calibri" panose="020F0502020204030204" pitchFamily="34" charset="0"/>
                <a:cs typeface="Calibri" panose="020F0502020204030204" pitchFamily="34" charset="0"/>
              </a:rPr>
              <a:t>Báró Eötvös József már tizennyolc éves korában elvégezte Pesten a jogakadémiát. Korán barátságot kötött Trefort Ágostonnal és </a:t>
            </a:r>
            <a:r>
              <a:rPr lang="hu-HU" sz="3200" b="1" dirty="0" err="1">
                <a:latin typeface="Times New Roman" panose="02020603050405020304" pitchFamily="18" charset="0"/>
                <a:ea typeface="Calibri" panose="020F0502020204030204" pitchFamily="34" charset="0"/>
                <a:cs typeface="Calibri" panose="020F0502020204030204" pitchFamily="34" charset="0"/>
              </a:rPr>
              <a:t>Pulszky</a:t>
            </a:r>
            <a:r>
              <a:rPr lang="hu-HU" sz="3200" b="1" dirty="0">
                <a:latin typeface="Times New Roman" panose="02020603050405020304" pitchFamily="18" charset="0"/>
                <a:ea typeface="Calibri" panose="020F0502020204030204" pitchFamily="34" charset="0"/>
                <a:cs typeface="Calibri" panose="020F0502020204030204" pitchFamily="34" charset="0"/>
              </a:rPr>
              <a:t> Ferenccel, megfordult a pozsonyi országgyűlésen, ahol már huszonévesen ismeretséget kötött Széchenyi Istvánnal, Wesselényi Miklóssal, Kossuth Lajossal, Deák Ferenccel, Kölcsey Ferenccel. </a:t>
            </a:r>
            <a:endParaRPr lang="hu-HU" sz="3200" b="1" dirty="0"/>
          </a:p>
        </p:txBody>
      </p:sp>
      <p:pic>
        <p:nvPicPr>
          <p:cNvPr id="3074" name="Picture 2" descr="Eötvös József barátja: Trefort Ágoston - Cultura.hu">
            <a:extLst>
              <a:ext uri="{FF2B5EF4-FFF2-40B4-BE49-F238E27FC236}">
                <a16:creationId xmlns:a16="http://schemas.microsoft.com/office/drawing/2014/main" id="{47B78234-1C25-4CF0-B59E-2C592D632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91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AE2D132A-0161-4522-8364-96F0176E862E}"/>
              </a:ext>
            </a:extLst>
          </p:cNvPr>
          <p:cNvSpPr txBox="1"/>
          <p:nvPr/>
        </p:nvSpPr>
        <p:spPr>
          <a:xfrm>
            <a:off x="-66496" y="6427113"/>
            <a:ext cx="5124091" cy="430887"/>
          </a:xfrm>
          <a:prstGeom prst="rect">
            <a:avLst/>
          </a:prstGeom>
          <a:noFill/>
        </p:spPr>
        <p:txBody>
          <a:bodyPr wrap="square" rtlCol="0">
            <a:spAutoFit/>
          </a:bodyPr>
          <a:lstStyle/>
          <a:p>
            <a:r>
              <a:rPr lang="hu-HU" sz="2200" i="1" dirty="0">
                <a:latin typeface="Times New Roman" panose="02020603050405020304" pitchFamily="18" charset="0"/>
                <a:cs typeface="Times New Roman" panose="02020603050405020304" pitchFamily="18" charset="0"/>
              </a:rPr>
              <a:t>Eötvös József és Trefort Ágoston 1840 körül</a:t>
            </a:r>
          </a:p>
        </p:txBody>
      </p:sp>
    </p:spTree>
    <p:extLst>
      <p:ext uri="{BB962C8B-B14F-4D97-AF65-F5344CB8AC3E}">
        <p14:creationId xmlns:p14="http://schemas.microsoft.com/office/powerpoint/2010/main" val="65813648"/>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2889</Words>
  <Application>Microsoft Office PowerPoint</Application>
  <PresentationFormat>Szélesvásznú</PresentationFormat>
  <Paragraphs>228</Paragraphs>
  <Slides>81</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81</vt:i4>
      </vt:variant>
    </vt:vector>
  </HeadingPairs>
  <TitlesOfParts>
    <vt:vector size="86" baseType="lpstr">
      <vt:lpstr>Arial</vt:lpstr>
      <vt:lpstr>Calibri</vt:lpstr>
      <vt:lpstr>Calibri Light</vt:lpstr>
      <vt:lpstr>Times New Roman</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Admin</dc:creator>
  <cp:lastModifiedBy>Admin</cp:lastModifiedBy>
  <cp:revision>40</cp:revision>
  <dcterms:created xsi:type="dcterms:W3CDTF">2023-06-26T08:19:43Z</dcterms:created>
  <dcterms:modified xsi:type="dcterms:W3CDTF">2023-06-27T07:55:41Z</dcterms:modified>
</cp:coreProperties>
</file>