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256" r:id="rId2"/>
    <p:sldId id="257" r:id="rId3"/>
    <p:sldId id="302" r:id="rId4"/>
    <p:sldId id="303" r:id="rId5"/>
    <p:sldId id="304" r:id="rId6"/>
    <p:sldId id="305" r:id="rId7"/>
    <p:sldId id="306" r:id="rId8"/>
    <p:sldId id="307" r:id="rId9"/>
    <p:sldId id="311" r:id="rId10"/>
    <p:sldId id="308" r:id="rId11"/>
    <p:sldId id="312" r:id="rId12"/>
    <p:sldId id="313" r:id="rId13"/>
    <p:sldId id="314" r:id="rId14"/>
    <p:sldId id="316" r:id="rId15"/>
    <p:sldId id="318" r:id="rId16"/>
    <p:sldId id="315" r:id="rId17"/>
    <p:sldId id="317" r:id="rId18"/>
    <p:sldId id="301" r:id="rId19"/>
    <p:sldId id="278" r:id="rId20"/>
  </p:sldIdLst>
  <p:sldSz cx="12192000" cy="6858000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notesView">
  <p:normalViewPr horzBarState="maximized">
    <p:restoredLeft sz="15726" autoAdjust="0"/>
    <p:restoredTop sz="94660"/>
  </p:normalViewPr>
  <p:slideViewPr>
    <p:cSldViewPr snapToGrid="0">
      <p:cViewPr varScale="1">
        <p:scale>
          <a:sx n="82" d="100"/>
          <a:sy n="82" d="100"/>
        </p:scale>
        <p:origin x="61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2" d="100"/>
          <a:sy n="62" d="100"/>
        </p:scale>
        <p:origin x="3154" y="-93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C44511B-A394-47D5-A451-D0460579EB0C}" type="datetimeFigureOut">
              <a:rPr lang="hu-HU" smtClean="0"/>
              <a:t>2023. 06. 27.</a:t>
            </a:fld>
            <a:endParaRPr lang="hu-HU"/>
          </a:p>
        </p:txBody>
      </p:sp>
      <p:sp>
        <p:nvSpPr>
          <p:cNvPr id="4" name="Diakép hely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u-HU"/>
          </a:p>
        </p:txBody>
      </p:sp>
      <p:sp>
        <p:nvSpPr>
          <p:cNvPr id="5" name="Jegyzetek hely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5951EFC-534F-44CA-8ACD-7CBA2167FD98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4070807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Tisztelt elnök úr, tisztelt hallgatóság! Az előadásom témája az első világháborúban használt vezeték nélküli kommunikáció. A bemutatómban elsősorban azokat a képek mutatom be, amelyek e cikkben, terjedelmi okokból nem jelenhettek meg.</a:t>
            </a:r>
            <a:endParaRPr lang="hu-HU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951EFC-534F-44CA-8ACD-7CBA2167FD98}" type="slidenum">
              <a:rPr lang="hu-HU" smtClean="0"/>
              <a:t>1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16552968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hu-HU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 harcok során a hadseregnek szüksége volt könnyen mozgatható és telepíthető rádióállomásokra. Ezek voltak a mobil rádióállomások, amelyek kizárólag a mozgó hadviselésre készültek. Képesnek kellett lenniük a lovasságot bárhová, bármilyen ütemben követni. Követelmény volt a gyors üzembe helyezés, így az állomás telepítésére és leszerelésére csak rövid idő állt rendelkezésre. Az állomásokat és a felszerelésüket lovasfogat, vagy gépkocsi szállította.</a:t>
            </a:r>
            <a:endParaRPr lang="hu-HU" sz="1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hu-HU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 nehéz típusú mobil rádióállomás három egységből állt: állomás, árboc és felszerelés jármű, amelyeket egyenként hat-hat ló vontatott. Az állomás üzembe helyezése, beállítása körülbelül 15 percet vett igénybe. Az adó működéséhez szükséges energiát egy hét-nyolc lóerős vízhűtéses benzinmotor szolgáltatta. A nehéz állomás sugárzási energiája körülbelül 1,5 kW, a hatótávolsága 250-300 km volt.</a:t>
            </a:r>
            <a:endParaRPr lang="hu-HU" sz="1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951EFC-534F-44CA-8ACD-7CBA2167FD98}" type="slidenum">
              <a:rPr lang="hu-HU" smtClean="0"/>
              <a:t>10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11771246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 könnyű típusú mobilrádióállomás két, egyenként hat lóval húzott járműből: az állomás és felszerelés járműből állt. A könnyű állomás üzembe helyezéséhez legfeljebb öt percre volt szükség. Az adóállomás sugárzási teljesítménye körülbelül 0,5 kW, hatótávolsága 100 km volt.</a:t>
            </a:r>
            <a:endParaRPr lang="hu-HU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951EFC-534F-44CA-8ACD-7CBA2167FD98}" type="slidenum">
              <a:rPr lang="hu-HU" smtClean="0"/>
              <a:t>11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83817005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hu-HU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 háború kiterjedésével egyre nagyobb szükség volt a gyorsan, nagy távolságra telepíthető rádióállomásokra. Mivel nehézséget okozott a lovak beszerzése és ellátása, ezért egyre több rádióállomást szereltek fel autókra.</a:t>
            </a:r>
            <a:endParaRPr lang="hu-HU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hu-HU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Az újabb készülékeket és berendezéseket már nem építették be fixen a járművekbe, hanem kivehető szállítódobozokba helyezték el azokat. Így a rádióállomásokat lakóhelyiségekben vagy menedékhelyeken lehetett használni, és az üres járműveket lőtávolságon kívülre vihették.</a:t>
            </a:r>
            <a:endParaRPr lang="hu-HU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951EFC-534F-44CA-8ACD-7CBA2167FD98}" type="slidenum">
              <a:rPr lang="hu-HU" smtClean="0"/>
              <a:t>12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97062129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Az offenzív harcok megkezdésekor a hadseregnek szüksége volt egy mobilis, könnyű rádióállomásra Az utánfutó két szállítódobozt tartalmazott, az egyikben a szikraadó, a másikban a vevő volt. Az állomást két ló könnyedén mozgathatta, hatótávolsága 125 km, az áramforrása egy kis léghűtéses kéthengeres motor volt.</a:t>
            </a:r>
            <a:endParaRPr lang="hu-HU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951EFC-534F-44CA-8ACD-7CBA2167FD98}" type="slidenum">
              <a:rPr lang="hu-HU" smtClean="0"/>
              <a:t>13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98513239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Nyeregállomás: a teljes felszerelést hat teherhordó állat szállította, 0,4 kW antennateljesítmény mellett akár 150 km-es hatótávolság is elérhető volt. Az antenna két 12 m magas árboc között volt kifeszítve. Erőforrásként egy kéthengeres benzinmotort használtak.</a:t>
            </a:r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951EFC-534F-44CA-8ACD-7CBA2167FD98}" type="slidenum">
              <a:rPr lang="hu-HU" smtClean="0"/>
              <a:t>14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07236404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 legnehezebb mobil állomás, amelyet a hadsereg parancsnokságának szántak a keleti hadszíntérre.</a:t>
            </a:r>
            <a:endParaRPr lang="hu-HU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951EFC-534F-44CA-8ACD-7CBA2167FD98}" type="slidenum">
              <a:rPr lang="hu-HU" smtClean="0"/>
              <a:t>15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32341631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 főparancsnokság és a távolabbi balkáni és keleti hadsereg főparancsnokságainak közvetlen rádióösszeköttetésére egy oltó szikrás, 20 kW adóteljesítményű fixen telepített állomást használtak. Az adó- és vevőforgalom lebonyolítása egy erre a célra berendezett teremben, a vevőpultról történt.</a:t>
            </a:r>
            <a:endParaRPr lang="hu-HU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951EFC-534F-44CA-8ACD-7CBA2167FD98}" type="slidenum">
              <a:rPr lang="hu-HU" smtClean="0"/>
              <a:t>16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04261847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hu-HU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Az I. világháború közepén a katonai híradás felszereléseiben változás kezdődött: a szikratávírók mellett izzókatódlámpákkal épített készülékek jelentek meg. A központi hatalmak ipara először az ún. Lieben-lámpákat gyártotta, amelyeket kezdetben telefon- illetve detektoros rádióvevők hangerősítőjeként használtak.</a:t>
            </a:r>
            <a:endParaRPr lang="hu-HU" sz="1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hu-HU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Az elektroncsővel működő adók a szikraadókhoz képest jóval kisebb méretűek, kevesebb energiát igényeltek, könnyen telepíthetők és sokkal megbízhatóbbak voltak.</a:t>
            </a:r>
            <a:endParaRPr lang="hu-HU" sz="1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hu-HU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1918. május végén a Telefunken tesztelésre leszállította az első 100 ilyen készüléket, amelyek beváltak, így megkezdődhetett a tömeggyártásuk.</a:t>
            </a:r>
            <a:endParaRPr lang="hu-HU" sz="1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hu-HU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Magyarországon a Tungsram1918-ban, a Telefunken ARS 68 licence alapján építették meg az első katonai rádiót az Osztrák—Magyar Monarchia hadserege számára. A készüléket „Klein </a:t>
            </a:r>
            <a:r>
              <a:rPr lang="hu-HU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Radio</a:t>
            </a:r>
            <a:r>
              <a:rPr lang="hu-HU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”-</a:t>
            </a:r>
            <a:r>
              <a:rPr lang="hu-HU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nak</a:t>
            </a:r>
            <a:r>
              <a:rPr lang="hu-HU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nevezték, fedőneve KLERA volt. Ezeket a rádiókat az olasz fronton próbálták ki először, ahol kezdetben csak vezetékes híradás volt.</a:t>
            </a:r>
            <a:endParaRPr lang="hu-HU" sz="1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hu-HU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1917-ben kezdték kiépíteni a rádióüzemű rendszereket, és 1918-ban már a magasabb parancsnokságokon mindenütt megtalálhatók voltak a távíró üzemmódban dolgozó elektroncsöves rádió-adó-vevők.</a:t>
            </a:r>
            <a:endParaRPr lang="hu-HU" sz="1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hu-HU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 szikraadókat a világháború végén fokozatosan megszüntették, kivonták a forgalomból. A </a:t>
            </a:r>
            <a:r>
              <a:rPr lang="hu-HU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Naueni</a:t>
            </a:r>
            <a:r>
              <a:rPr lang="hu-HU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(berlini) állomás 100 kW-os szikraadóját 1918-ban, a csepeli szikraadót 1924-ben szerelték le.</a:t>
            </a:r>
            <a:endParaRPr lang="hu-HU" sz="1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951EFC-534F-44CA-8ACD-7CBA2167FD98}" type="slidenum">
              <a:rPr lang="hu-HU" smtClean="0"/>
              <a:t>17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86029119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átum helye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A747F979-1C3B-4A6E-94EF-935617B73F39}" type="datetime1">
              <a:rPr lang="hu-HU" smtClean="0"/>
              <a:t>2023. 06. 27.</a:t>
            </a:fld>
            <a:endParaRPr lang="hu-HU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D299F6-45B5-4B4D-A8EB-80D7C2341820}" type="slidenum">
              <a:rPr lang="hu-HU" smtClean="0"/>
              <a:t>18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68563591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951EFC-534F-44CA-8ACD-7CBA2167FD98}" type="slidenum">
              <a:rPr lang="hu-HU" smtClean="0"/>
              <a:t>19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16345069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lvl="0" indent="-285750" algn="just">
              <a:lnSpc>
                <a:spcPct val="107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hu-HU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méretében: a háborúban részt vett Európa csaknem összes állama, az Orosz Birodalom, Japán, az Egyesült Államok és több kisebb állam is,</a:t>
            </a:r>
            <a:endParaRPr lang="hu-HU" sz="1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285750" lvl="0" indent="-285750" algn="just">
              <a:lnSpc>
                <a:spcPct val="107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hu-HU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kiterjedésében: a fő hadszínterei Európában voltak, de kiterjedt a Közel-Keletre, Afrikára és Ázsia egyes részeire is,</a:t>
            </a:r>
            <a:endParaRPr lang="hu-HU" sz="1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285750" lvl="0" indent="-285750" algn="just">
              <a:lnSpc>
                <a:spcPct val="107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hu-HU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gyorsaságában: alakulatok mozgatásában, utánpótlásában elsősorban a vasút játszott szerepet, de megjelentek az automobilok is,</a:t>
            </a:r>
            <a:endParaRPr lang="hu-HU" sz="1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285750" lvl="0" indent="-285750" algn="just">
              <a:lnSpc>
                <a:spcPct val="107000"/>
              </a:lnSpc>
              <a:spcBef>
                <a:spcPts val="60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hu-HU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alkalmazott eszközök: számos technológiai újítást vezettek be: repülőgépek, léghajók, tankok, nagytávolságú lövegek, gépfegyver és többek között a vezeték nélküli távíró.</a:t>
            </a:r>
            <a:endParaRPr lang="hu-HU" sz="1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951EFC-534F-44CA-8ACD-7CBA2167FD98}" type="slidenum">
              <a:rPr lang="hu-HU" smtClean="0"/>
              <a:t>2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85811476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hu-HU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Egy háború kimenetelét nagyban befolyásolja, hogy az információ milyen gyorsan és mennyire biztonságosan jut el a rendeltetési helyére. A klasszikus (jelzőfény, futár, postagalamb stb.) hírközlés éppen a háború kiterjedése és dinamikája miatt használhatatlanná vált, illetve korlátozottan volt használható.</a:t>
            </a:r>
            <a:endParaRPr lang="hu-HU" sz="1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hu-HU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 megoldást az elektromosság jelentette. A vezetékes összeköttetés létesítése idő igényes, a nehezen megközelíthető, esetleg ellenséges terepen szinte lehetetlen a kiépítése. Az üzembiztonságra károsan hathatnak a viharok, a harci cselekmények, a véletlen vagy szándékos rongálások. A sűrűn előforduló hibák miatt a karbantartóknak állandó készültségben kellett lenniük, a javítást pedig sok esetben ellenség által veszélyeztetett területen kellett elvégezni. Ezért szükség volt olyan eszközökre, amelyek mentesek e hátrányoktól és így biztosítják a folyamatos hírtovábbítást. Ezt a vezeték nélküli távírók (rádiók) tudják biztosítani. Ezek olyan esetekben is jól használhatók amikor a harci helyzet gyorsan változik, a csapatok folyamatos mozgásban vannak. Segítségükkel az ellenség által körülvett csapatokkal, vagy a távoli anyaországgal is biztosított a kommunikáció.</a:t>
            </a:r>
            <a:endParaRPr lang="hu-HU" sz="1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hu-HU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 vezeték nélküli hírközlés első készülékei a szikratávírók voltak, ezeket az 1800-as évek végén kezdték alkalmazni, a folyamatos tökéletesítések hatására a 20. század elejére már Anglia és az Egyesült Államok között is biztosított volt az összeköttetés. E berendezések fénykorát az első világháborút megelőző időszakra, illetve a háború kezdetére tehetjük.</a:t>
            </a:r>
            <a:endParaRPr lang="hu-HU" sz="1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951EFC-534F-44CA-8ACD-7CBA2167FD98}" type="slidenum">
              <a:rPr lang="hu-HU" smtClean="0"/>
              <a:t>3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58465580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1909-ben az osztrák és magyar hadügyi kormányzat megvásárolt a berlini szikratávíró társaságtól két katonai szikratávíró-állomást és ezekkel sikeres összeköttetést létesített Berlin és Bécs között. Az állomások négy ló vontatta kocsin helyezkedtek el, az energiaellátásukat egy automobil-motor biztosította. Az állomás két szekéren helyezkedett el, az egyiken a rádió (telegráf), a másikon pedig benzinmotorral hajtott dinamó volt. Az antenna kihúzására léggömböt, illetve sárkányt használtak.</a:t>
            </a:r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951EFC-534F-44CA-8ACD-7CBA2167FD98}" type="slidenum">
              <a:rPr lang="hu-HU" smtClean="0"/>
              <a:t>4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55001250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Az 1912-13-as Balkáni-háború felhívta a katonai vezetés figyelmét arra, hogy a nehezen megközelíthető, esetleg az ellenség által bekerített területekkel való kapcsolattartás csak vezetéknélküli távíróval oldható meg. A háború befejezésekor a nagyhatalmak egy nemzetközi különítményt küldtek </a:t>
            </a:r>
            <a:r>
              <a:rPr lang="hu-HU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Skutariba</a:t>
            </a:r>
            <a:r>
              <a:rPr lang="hu-HU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(Albánia), ahol az osztrák-magyar hadsereg üzemeltetett egy kis szikratávíró állomást.</a:t>
            </a:r>
            <a:endParaRPr lang="hu-HU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951EFC-534F-44CA-8ACD-7CBA2167FD98}" type="slidenum">
              <a:rPr lang="hu-HU" smtClean="0"/>
              <a:t>5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80189713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1914-ben a magyar kormány Bulgáriával megegyezett abban, hogy Budapesten és Szófiában szikratávíró állomást állítanak föl. Ezzel megelőzve azt, hogy Bulgáriát teljesen elzárhassák a külvilágtól. Az állomás építését a Csepel-szigeten 1914. július 28-án kezdték és október 15-én adták át a forgalomnak, a rendszeres adást november 1-én kezdődött. Elsősorban háborús célt szolgálva továbbított rejtjeles morzetáviratokat a velünk szövetséges központi hatalmaknak, később közvetített az Oroszországgal kötendő esetleges különbéke, majd a háború befejezése után a győztes nagyhatalmakkal folyó tárgyalásoknál.</a:t>
            </a:r>
            <a:endParaRPr lang="hu-HU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951EFC-534F-44CA-8ACD-7CBA2167FD98}" type="slidenum">
              <a:rPr lang="hu-HU" smtClean="0"/>
              <a:t>6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34733941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Ahogy az elején ígértem, néhány korabeli fotót mutatok, amelyek forrása a Telefunken Zeitung, 1919. májusi száma.</a:t>
            </a:r>
            <a:endParaRPr lang="hu-HU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951EFC-534F-44CA-8ACD-7CBA2167FD98}" type="slidenum">
              <a:rPr lang="hu-HU" smtClean="0"/>
              <a:t>7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55175119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hu-HU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Ezeknél a berendezéseknél elsődleges követelmény volt a hordozhatóság. Ennek érdekében ezeket több, a személyzet által hordozható méretű és súlyú modulból állították össze.</a:t>
            </a:r>
            <a:endParaRPr lang="hu-HU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hu-HU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1916-ban a Telefunken kifejlesztett egy hordozható rádióállomást, ami 13 egységből állt, az egyes modulok súlya nem haladta meg a 12 kg-ot.</a:t>
            </a:r>
            <a:endParaRPr lang="hu-HU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hu-HU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1917 novemberére 500 ilyen típusú állomást szállított a Telefunken. Áramforrásként általában egy dupla pedálos kerékpárt vagy egy Bosch kéthengeres motort használtak.</a:t>
            </a:r>
            <a:endParaRPr lang="hu-HU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951EFC-534F-44CA-8ACD-7CBA2167FD98}" type="slidenum">
              <a:rPr lang="hu-HU" smtClean="0"/>
              <a:t>8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53278551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 rádióállomást használó német kommunikációs osztagot mutat a fotó, amely a nyugati fronton készült 1917-ben.</a:t>
            </a:r>
            <a:endParaRPr lang="hu-HU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951EFC-534F-44CA-8ACD-7CBA2167FD98}" type="slidenum">
              <a:rPr lang="hu-HU" smtClean="0"/>
              <a:t>9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5927776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05970EE3-100D-4971-94F3-EB72F07D783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Alcím 2">
            <a:extLst>
              <a:ext uri="{FF2B5EF4-FFF2-40B4-BE49-F238E27FC236}">
                <a16:creationId xmlns:a16="http://schemas.microsoft.com/office/drawing/2014/main" id="{688A4F0F-120E-4063-A0A3-A18F8AF9538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/>
              <a:t>Kattintson ide az alcím mintájának szerkesztéséhez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8819BB7B-8E83-414E-8B56-D74CED7CDF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07CC55-7644-488E-9457-51FB13FDF1EE}" type="datetimeFigureOut">
              <a:rPr lang="hu-HU" smtClean="0"/>
              <a:t>2023. 06. 27.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F3990AAC-9F1E-471C-8985-07F210500D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29C1C289-B88F-45A1-8688-0E18430C73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7C4D10-BCE2-491D-B87E-5D33951AB0E4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309267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9BD1BFC2-FD79-46C5-A017-2583FBB00A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>
            <a:extLst>
              <a:ext uri="{FF2B5EF4-FFF2-40B4-BE49-F238E27FC236}">
                <a16:creationId xmlns:a16="http://schemas.microsoft.com/office/drawing/2014/main" id="{E7DC0480-F5CA-43F7-B7E5-70ED1E0D33C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1E5B7C8F-4641-4EE6-BFD6-4D1E207CE7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07CC55-7644-488E-9457-51FB13FDF1EE}" type="datetimeFigureOut">
              <a:rPr lang="hu-HU" smtClean="0"/>
              <a:t>2023. 06. 27.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6F6376F8-E32B-4503-BC89-D3D7DD1899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8357D864-9CCD-4FE3-84DF-04C71730A2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7C4D10-BCE2-491D-B87E-5D33951AB0E4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4382101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>
            <a:extLst>
              <a:ext uri="{FF2B5EF4-FFF2-40B4-BE49-F238E27FC236}">
                <a16:creationId xmlns:a16="http://schemas.microsoft.com/office/drawing/2014/main" id="{F98BE988-C2EB-4374-8CFD-46F35A41748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>
            <a:extLst>
              <a:ext uri="{FF2B5EF4-FFF2-40B4-BE49-F238E27FC236}">
                <a16:creationId xmlns:a16="http://schemas.microsoft.com/office/drawing/2014/main" id="{8EBB4919-A5D5-4717-8D4F-B971A6B496A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6C34F7EF-C7E6-451C-A31E-45AFBF88C2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07CC55-7644-488E-9457-51FB13FDF1EE}" type="datetimeFigureOut">
              <a:rPr lang="hu-HU" smtClean="0"/>
              <a:t>2023. 06. 27.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5C821677-21F9-428A-AB83-F036B41B31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830E7F7E-A087-4774-9283-A056ABEB41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7C4D10-BCE2-491D-B87E-5D33951AB0E4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7560955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8C7EAB6A-43AD-4AA9-A34B-060187DCD9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85971A91-E14F-4D35-8380-2B1CCD813CA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8B46280B-2461-428F-8FB3-6EAB623509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07CC55-7644-488E-9457-51FB13FDF1EE}" type="datetimeFigureOut">
              <a:rPr lang="hu-HU" smtClean="0"/>
              <a:t>2023. 06. 27.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C08B20BD-3017-4A38-AC8E-9E3DA221A3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A9801852-0B99-480A-B17D-990F006FA2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7C4D10-BCE2-491D-B87E-5D33951AB0E4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8718636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520B90CD-C127-4092-8E52-9950EFF604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AC28982E-39B4-4F68-A73A-1BE7DBDCFA5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ABE5A313-2F88-48E5-A084-D50BF44864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07CC55-7644-488E-9457-51FB13FDF1EE}" type="datetimeFigureOut">
              <a:rPr lang="hu-HU" smtClean="0"/>
              <a:t>2023. 06. 27.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E8220A35-4E30-465E-B1F8-FFF1EA87A8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3CC1F3E5-6FDA-4F5C-AB61-150750E395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7C4D10-BCE2-491D-B87E-5D33951AB0E4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7784977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C820E11E-6CAF-4518-9C8A-66456D045B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37DF5D46-A7D0-4CA1-A730-3B306D886BB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Tartalom helye 3">
            <a:extLst>
              <a:ext uri="{FF2B5EF4-FFF2-40B4-BE49-F238E27FC236}">
                <a16:creationId xmlns:a16="http://schemas.microsoft.com/office/drawing/2014/main" id="{2E92379A-A7FF-4A79-AF21-E33EDA783BC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AC224A5C-76EA-44BA-B500-8D5565BBC0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07CC55-7644-488E-9457-51FB13FDF1EE}" type="datetimeFigureOut">
              <a:rPr lang="hu-HU" smtClean="0"/>
              <a:t>2023. 06. 27.</a:t>
            </a:fld>
            <a:endParaRPr lang="hu-HU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C973E954-6CB8-49B9-A177-A4CF4F97B7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40C0789E-940E-48EE-B6BD-0D058B1BE8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7C4D10-BCE2-491D-B87E-5D33951AB0E4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4574081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3869BA32-3A92-49B1-854D-E720D05A70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DA91EF6B-942F-4295-A1EA-57A203DD372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Tartalom helye 3">
            <a:extLst>
              <a:ext uri="{FF2B5EF4-FFF2-40B4-BE49-F238E27FC236}">
                <a16:creationId xmlns:a16="http://schemas.microsoft.com/office/drawing/2014/main" id="{C7B1AC66-1C21-45C7-B5A8-317DC98B764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Szöveg helye 4">
            <a:extLst>
              <a:ext uri="{FF2B5EF4-FFF2-40B4-BE49-F238E27FC236}">
                <a16:creationId xmlns:a16="http://schemas.microsoft.com/office/drawing/2014/main" id="{055066CB-F281-416E-8483-F30A958E0E9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6" name="Tartalom helye 5">
            <a:extLst>
              <a:ext uri="{FF2B5EF4-FFF2-40B4-BE49-F238E27FC236}">
                <a16:creationId xmlns:a16="http://schemas.microsoft.com/office/drawing/2014/main" id="{E4252AB0-B95E-4579-B96D-3B44D2E663D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7" name="Dátum helye 6">
            <a:extLst>
              <a:ext uri="{FF2B5EF4-FFF2-40B4-BE49-F238E27FC236}">
                <a16:creationId xmlns:a16="http://schemas.microsoft.com/office/drawing/2014/main" id="{4BEC791B-E231-4109-A469-CF2A0418E8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07CC55-7644-488E-9457-51FB13FDF1EE}" type="datetimeFigureOut">
              <a:rPr lang="hu-HU" smtClean="0"/>
              <a:t>2023. 06. 27.</a:t>
            </a:fld>
            <a:endParaRPr lang="hu-HU"/>
          </a:p>
        </p:txBody>
      </p:sp>
      <p:sp>
        <p:nvSpPr>
          <p:cNvPr id="8" name="Élőláb helye 7">
            <a:extLst>
              <a:ext uri="{FF2B5EF4-FFF2-40B4-BE49-F238E27FC236}">
                <a16:creationId xmlns:a16="http://schemas.microsoft.com/office/drawing/2014/main" id="{E339BCF6-9120-4F30-AAC0-23F16D447B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Dia számának helye 8">
            <a:extLst>
              <a:ext uri="{FF2B5EF4-FFF2-40B4-BE49-F238E27FC236}">
                <a16:creationId xmlns:a16="http://schemas.microsoft.com/office/drawing/2014/main" id="{C442E561-2A7C-491D-88B6-AF2FCD1ED3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7C4D10-BCE2-491D-B87E-5D33951AB0E4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2362284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DC1B1101-002B-4476-ACB7-6917E2DD2A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Dátum helye 2">
            <a:extLst>
              <a:ext uri="{FF2B5EF4-FFF2-40B4-BE49-F238E27FC236}">
                <a16:creationId xmlns:a16="http://schemas.microsoft.com/office/drawing/2014/main" id="{616F7402-BA9D-4AB0-93BB-524C3E0F9F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07CC55-7644-488E-9457-51FB13FDF1EE}" type="datetimeFigureOut">
              <a:rPr lang="hu-HU" smtClean="0"/>
              <a:t>2023. 06. 27.</a:t>
            </a:fld>
            <a:endParaRPr lang="hu-HU"/>
          </a:p>
        </p:txBody>
      </p:sp>
      <p:sp>
        <p:nvSpPr>
          <p:cNvPr id="4" name="Élőláb helye 3">
            <a:extLst>
              <a:ext uri="{FF2B5EF4-FFF2-40B4-BE49-F238E27FC236}">
                <a16:creationId xmlns:a16="http://schemas.microsoft.com/office/drawing/2014/main" id="{F6FFF9B8-6B84-4EAE-86CE-DF821DB1EA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3102B1FB-7E2E-4675-BA76-33FB96778B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7C4D10-BCE2-491D-B87E-5D33951AB0E4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110746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>
            <a:extLst>
              <a:ext uri="{FF2B5EF4-FFF2-40B4-BE49-F238E27FC236}">
                <a16:creationId xmlns:a16="http://schemas.microsoft.com/office/drawing/2014/main" id="{79CA779E-9E61-4A49-BA3D-930F53ACFE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07CC55-7644-488E-9457-51FB13FDF1EE}" type="datetimeFigureOut">
              <a:rPr lang="hu-HU" smtClean="0"/>
              <a:t>2023. 06. 27.</a:t>
            </a:fld>
            <a:endParaRPr lang="hu-HU"/>
          </a:p>
        </p:txBody>
      </p:sp>
      <p:sp>
        <p:nvSpPr>
          <p:cNvPr id="3" name="Élőláb helye 2">
            <a:extLst>
              <a:ext uri="{FF2B5EF4-FFF2-40B4-BE49-F238E27FC236}">
                <a16:creationId xmlns:a16="http://schemas.microsoft.com/office/drawing/2014/main" id="{C769DA42-1003-4BDE-B61D-163A0EC969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FE21C594-C355-4460-ABAB-78DAFD8D7C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7C4D10-BCE2-491D-B87E-5D33951AB0E4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5998650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E9B3B7A6-5767-4260-8CCF-E707B859AE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B824CC00-1917-4A40-9CE0-F1DAC03FB7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Szöveg helye 3">
            <a:extLst>
              <a:ext uri="{FF2B5EF4-FFF2-40B4-BE49-F238E27FC236}">
                <a16:creationId xmlns:a16="http://schemas.microsoft.com/office/drawing/2014/main" id="{0BB38B9F-FEAA-40BA-B23A-AFDBD6E0801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D013034C-8315-450E-B17A-BD29A704D9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07CC55-7644-488E-9457-51FB13FDF1EE}" type="datetimeFigureOut">
              <a:rPr lang="hu-HU" smtClean="0"/>
              <a:t>2023. 06. 27.</a:t>
            </a:fld>
            <a:endParaRPr lang="hu-HU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943E9343-7B30-43E0-8787-E0F1C63BE5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913571A9-F4E0-4ED3-9046-BA0B9E6B19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7C4D10-BCE2-491D-B87E-5D33951AB0E4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3940557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8020D309-C440-46BA-A688-57CC85216A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Kép helye 2">
            <a:extLst>
              <a:ext uri="{FF2B5EF4-FFF2-40B4-BE49-F238E27FC236}">
                <a16:creationId xmlns:a16="http://schemas.microsoft.com/office/drawing/2014/main" id="{E608733A-3BAC-40B0-B091-199CC6EEC58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/>
          </a:p>
        </p:txBody>
      </p:sp>
      <p:sp>
        <p:nvSpPr>
          <p:cNvPr id="4" name="Szöveg helye 3">
            <a:extLst>
              <a:ext uri="{FF2B5EF4-FFF2-40B4-BE49-F238E27FC236}">
                <a16:creationId xmlns:a16="http://schemas.microsoft.com/office/drawing/2014/main" id="{819A907E-BF98-4E3E-9249-67416783AE9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9086E90A-BDB3-4FA3-9C17-DF722ABCDA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07CC55-7644-488E-9457-51FB13FDF1EE}" type="datetimeFigureOut">
              <a:rPr lang="hu-HU" smtClean="0"/>
              <a:t>2023. 06. 27.</a:t>
            </a:fld>
            <a:endParaRPr lang="hu-HU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20502FDC-D844-4182-8636-C687E3A0B3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53D35E58-1EC3-4BA7-B25B-80B6E86058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7C4D10-BCE2-491D-B87E-5D33951AB0E4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5655767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>
            <a:extLst>
              <a:ext uri="{FF2B5EF4-FFF2-40B4-BE49-F238E27FC236}">
                <a16:creationId xmlns:a16="http://schemas.microsoft.com/office/drawing/2014/main" id="{E3CED2E6-DE36-4382-BE7F-483EE01138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/>
              <a:t>Mintacím szerkesztése</a:t>
            </a:r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DF1528FA-C361-4195-871F-17C9449335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2D57D8EE-E584-4C7C-8A5D-7049A9CDE85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07CC55-7644-488E-9457-51FB13FDF1EE}" type="datetimeFigureOut">
              <a:rPr lang="hu-HU" smtClean="0"/>
              <a:t>2023. 06. 27.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83749529-DDEF-471B-96D0-7E9F1D6B1D3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897A0F5F-4C81-4099-8CAD-8E3AE8FAADB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7C4D10-BCE2-491D-B87E-5D33951AB0E4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8644651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image" Target="../media/image16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emf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katonairadiok.files.wordpress.com/2014/05/telefunken-tc3a1bori-szikratc3a1virc3b3007-2.jpg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g"/><Relationship Id="rId4" Type="http://schemas.openxmlformats.org/officeDocument/2006/relationships/image" Target="../media/image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1" name="Rectangle 50">
            <a:extLst>
              <a:ext uri="{FF2B5EF4-FFF2-40B4-BE49-F238E27FC236}">
                <a16:creationId xmlns:a16="http://schemas.microsoft.com/office/drawing/2014/main" id="{943CAA20-3569-4189-9E48-239A229A86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Cím 1">
            <a:extLst>
              <a:ext uri="{FF2B5EF4-FFF2-40B4-BE49-F238E27FC236}">
                <a16:creationId xmlns:a16="http://schemas.microsoft.com/office/drawing/2014/main" id="{BA3332B3-FEF3-4430-AC8F-DAEE46B1354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0" y="451381"/>
            <a:ext cx="10512552" cy="4066540"/>
          </a:xfrm>
        </p:spPr>
        <p:txBody>
          <a:bodyPr anchor="b">
            <a:normAutofit/>
          </a:bodyPr>
          <a:lstStyle/>
          <a:p>
            <a:pPr algn="l"/>
            <a:r>
              <a:rPr lang="hu-HU" sz="6600">
                <a:latin typeface="+mn-lt"/>
              </a:rPr>
              <a:t>Szikratávírók az első világháborúban</a:t>
            </a:r>
          </a:p>
        </p:txBody>
      </p:sp>
      <p:sp>
        <p:nvSpPr>
          <p:cNvPr id="3" name="Alcím 2">
            <a:extLst>
              <a:ext uri="{FF2B5EF4-FFF2-40B4-BE49-F238E27FC236}">
                <a16:creationId xmlns:a16="http://schemas.microsoft.com/office/drawing/2014/main" id="{EA7C00C6-D648-4F2E-8AA4-C926CC7DCF1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8199" y="4983276"/>
            <a:ext cx="10512552" cy="1126680"/>
          </a:xfrm>
        </p:spPr>
        <p:txBody>
          <a:bodyPr>
            <a:normAutofit/>
          </a:bodyPr>
          <a:lstStyle/>
          <a:p>
            <a:pPr algn="l"/>
            <a:r>
              <a:rPr lang="hu-HU"/>
              <a:t>XVI. Tudomány- és Technikatörténeti Konferencia</a:t>
            </a:r>
          </a:p>
        </p:txBody>
      </p:sp>
      <p:sp>
        <p:nvSpPr>
          <p:cNvPr id="53" name="sketch line">
            <a:extLst>
              <a:ext uri="{FF2B5EF4-FFF2-40B4-BE49-F238E27FC236}">
                <a16:creationId xmlns:a16="http://schemas.microsoft.com/office/drawing/2014/main" id="{DA542B6D-E775-4832-91DC-2D20F85781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38200" y="4718595"/>
            <a:ext cx="5410200" cy="18288"/>
          </a:xfrm>
          <a:custGeom>
            <a:avLst/>
            <a:gdLst>
              <a:gd name="connsiteX0" fmla="*/ 0 w 5410200"/>
              <a:gd name="connsiteY0" fmla="*/ 0 h 18288"/>
              <a:gd name="connsiteX1" fmla="*/ 568071 w 5410200"/>
              <a:gd name="connsiteY1" fmla="*/ 0 h 18288"/>
              <a:gd name="connsiteX2" fmla="*/ 1298448 w 5410200"/>
              <a:gd name="connsiteY2" fmla="*/ 0 h 18288"/>
              <a:gd name="connsiteX3" fmla="*/ 1920621 w 5410200"/>
              <a:gd name="connsiteY3" fmla="*/ 0 h 18288"/>
              <a:gd name="connsiteX4" fmla="*/ 2488692 w 5410200"/>
              <a:gd name="connsiteY4" fmla="*/ 0 h 18288"/>
              <a:gd name="connsiteX5" fmla="*/ 3219069 w 5410200"/>
              <a:gd name="connsiteY5" fmla="*/ 0 h 18288"/>
              <a:gd name="connsiteX6" fmla="*/ 3895344 w 5410200"/>
              <a:gd name="connsiteY6" fmla="*/ 0 h 18288"/>
              <a:gd name="connsiteX7" fmla="*/ 4571619 w 5410200"/>
              <a:gd name="connsiteY7" fmla="*/ 0 h 18288"/>
              <a:gd name="connsiteX8" fmla="*/ 5410200 w 5410200"/>
              <a:gd name="connsiteY8" fmla="*/ 0 h 18288"/>
              <a:gd name="connsiteX9" fmla="*/ 5410200 w 5410200"/>
              <a:gd name="connsiteY9" fmla="*/ 18288 h 18288"/>
              <a:gd name="connsiteX10" fmla="*/ 4842129 w 5410200"/>
              <a:gd name="connsiteY10" fmla="*/ 18288 h 18288"/>
              <a:gd name="connsiteX11" fmla="*/ 4328160 w 5410200"/>
              <a:gd name="connsiteY11" fmla="*/ 18288 h 18288"/>
              <a:gd name="connsiteX12" fmla="*/ 3597783 w 5410200"/>
              <a:gd name="connsiteY12" fmla="*/ 18288 h 18288"/>
              <a:gd name="connsiteX13" fmla="*/ 3029712 w 5410200"/>
              <a:gd name="connsiteY13" fmla="*/ 18288 h 18288"/>
              <a:gd name="connsiteX14" fmla="*/ 2299335 w 5410200"/>
              <a:gd name="connsiteY14" fmla="*/ 18288 h 18288"/>
              <a:gd name="connsiteX15" fmla="*/ 1514856 w 5410200"/>
              <a:gd name="connsiteY15" fmla="*/ 18288 h 18288"/>
              <a:gd name="connsiteX16" fmla="*/ 892683 w 5410200"/>
              <a:gd name="connsiteY16" fmla="*/ 18288 h 18288"/>
              <a:gd name="connsiteX17" fmla="*/ 0 w 5410200"/>
              <a:gd name="connsiteY17" fmla="*/ 18288 h 18288"/>
              <a:gd name="connsiteX18" fmla="*/ 0 w 5410200"/>
              <a:gd name="connsiteY18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5410200" h="18288" fill="none" extrusionOk="0">
                <a:moveTo>
                  <a:pt x="0" y="0"/>
                </a:moveTo>
                <a:cubicBezTo>
                  <a:pt x="163050" y="-18707"/>
                  <a:pt x="319321" y="-16364"/>
                  <a:pt x="568071" y="0"/>
                </a:cubicBezTo>
                <a:cubicBezTo>
                  <a:pt x="816821" y="16364"/>
                  <a:pt x="1013224" y="-7268"/>
                  <a:pt x="1298448" y="0"/>
                </a:cubicBezTo>
                <a:cubicBezTo>
                  <a:pt x="1583672" y="7268"/>
                  <a:pt x="1631711" y="-3367"/>
                  <a:pt x="1920621" y="0"/>
                </a:cubicBezTo>
                <a:cubicBezTo>
                  <a:pt x="2209531" y="3367"/>
                  <a:pt x="2364420" y="-19184"/>
                  <a:pt x="2488692" y="0"/>
                </a:cubicBezTo>
                <a:cubicBezTo>
                  <a:pt x="2612964" y="19184"/>
                  <a:pt x="3023298" y="-34627"/>
                  <a:pt x="3219069" y="0"/>
                </a:cubicBezTo>
                <a:cubicBezTo>
                  <a:pt x="3414840" y="34627"/>
                  <a:pt x="3656810" y="24043"/>
                  <a:pt x="3895344" y="0"/>
                </a:cubicBezTo>
                <a:cubicBezTo>
                  <a:pt x="4133879" y="-24043"/>
                  <a:pt x="4393984" y="-19577"/>
                  <a:pt x="4571619" y="0"/>
                </a:cubicBezTo>
                <a:cubicBezTo>
                  <a:pt x="4749255" y="19577"/>
                  <a:pt x="5179928" y="-6281"/>
                  <a:pt x="5410200" y="0"/>
                </a:cubicBezTo>
                <a:cubicBezTo>
                  <a:pt x="5410730" y="6954"/>
                  <a:pt x="5410934" y="12839"/>
                  <a:pt x="5410200" y="18288"/>
                </a:cubicBezTo>
                <a:cubicBezTo>
                  <a:pt x="5139060" y="6751"/>
                  <a:pt x="5121593" y="31035"/>
                  <a:pt x="4842129" y="18288"/>
                </a:cubicBezTo>
                <a:cubicBezTo>
                  <a:pt x="4562665" y="5541"/>
                  <a:pt x="4448273" y="9487"/>
                  <a:pt x="4328160" y="18288"/>
                </a:cubicBezTo>
                <a:cubicBezTo>
                  <a:pt x="4208047" y="27089"/>
                  <a:pt x="3760936" y="22567"/>
                  <a:pt x="3597783" y="18288"/>
                </a:cubicBezTo>
                <a:cubicBezTo>
                  <a:pt x="3434630" y="14009"/>
                  <a:pt x="3299718" y="33213"/>
                  <a:pt x="3029712" y="18288"/>
                </a:cubicBezTo>
                <a:cubicBezTo>
                  <a:pt x="2759706" y="3363"/>
                  <a:pt x="2640159" y="27394"/>
                  <a:pt x="2299335" y="18288"/>
                </a:cubicBezTo>
                <a:cubicBezTo>
                  <a:pt x="1958511" y="9182"/>
                  <a:pt x="1801186" y="28985"/>
                  <a:pt x="1514856" y="18288"/>
                </a:cubicBezTo>
                <a:cubicBezTo>
                  <a:pt x="1228526" y="7591"/>
                  <a:pt x="1063509" y="-5305"/>
                  <a:pt x="892683" y="18288"/>
                </a:cubicBezTo>
                <a:cubicBezTo>
                  <a:pt x="721857" y="41881"/>
                  <a:pt x="186945" y="-20897"/>
                  <a:pt x="0" y="18288"/>
                </a:cubicBezTo>
                <a:cubicBezTo>
                  <a:pt x="-570" y="9279"/>
                  <a:pt x="132" y="5100"/>
                  <a:pt x="0" y="0"/>
                </a:cubicBezTo>
                <a:close/>
              </a:path>
              <a:path w="5410200" h="18288" stroke="0" extrusionOk="0">
                <a:moveTo>
                  <a:pt x="0" y="0"/>
                </a:moveTo>
                <a:cubicBezTo>
                  <a:pt x="285096" y="-4925"/>
                  <a:pt x="376456" y="22268"/>
                  <a:pt x="622173" y="0"/>
                </a:cubicBezTo>
                <a:cubicBezTo>
                  <a:pt x="867890" y="-22268"/>
                  <a:pt x="1031392" y="7228"/>
                  <a:pt x="1136142" y="0"/>
                </a:cubicBezTo>
                <a:cubicBezTo>
                  <a:pt x="1240892" y="-7228"/>
                  <a:pt x="1561853" y="9877"/>
                  <a:pt x="1920621" y="0"/>
                </a:cubicBezTo>
                <a:cubicBezTo>
                  <a:pt x="2279389" y="-9877"/>
                  <a:pt x="2367255" y="19546"/>
                  <a:pt x="2542794" y="0"/>
                </a:cubicBezTo>
                <a:cubicBezTo>
                  <a:pt x="2718333" y="-19546"/>
                  <a:pt x="2866732" y="-22226"/>
                  <a:pt x="3164967" y="0"/>
                </a:cubicBezTo>
                <a:cubicBezTo>
                  <a:pt x="3463202" y="22226"/>
                  <a:pt x="3568055" y="-2765"/>
                  <a:pt x="3949446" y="0"/>
                </a:cubicBezTo>
                <a:cubicBezTo>
                  <a:pt x="4330837" y="2765"/>
                  <a:pt x="4287895" y="10557"/>
                  <a:pt x="4517517" y="0"/>
                </a:cubicBezTo>
                <a:cubicBezTo>
                  <a:pt x="4747139" y="-10557"/>
                  <a:pt x="5149588" y="8716"/>
                  <a:pt x="5410200" y="0"/>
                </a:cubicBezTo>
                <a:cubicBezTo>
                  <a:pt x="5409517" y="5414"/>
                  <a:pt x="5409480" y="12510"/>
                  <a:pt x="5410200" y="18288"/>
                </a:cubicBezTo>
                <a:cubicBezTo>
                  <a:pt x="5163327" y="41494"/>
                  <a:pt x="5008749" y="10693"/>
                  <a:pt x="4842129" y="18288"/>
                </a:cubicBezTo>
                <a:cubicBezTo>
                  <a:pt x="4675509" y="25883"/>
                  <a:pt x="4433401" y="-615"/>
                  <a:pt x="4165854" y="18288"/>
                </a:cubicBezTo>
                <a:cubicBezTo>
                  <a:pt x="3898308" y="37191"/>
                  <a:pt x="3809032" y="-8710"/>
                  <a:pt x="3543681" y="18288"/>
                </a:cubicBezTo>
                <a:cubicBezTo>
                  <a:pt x="3278330" y="45286"/>
                  <a:pt x="3073876" y="-15917"/>
                  <a:pt x="2759202" y="18288"/>
                </a:cubicBezTo>
                <a:cubicBezTo>
                  <a:pt x="2444528" y="52493"/>
                  <a:pt x="2204144" y="3372"/>
                  <a:pt x="1974723" y="18288"/>
                </a:cubicBezTo>
                <a:cubicBezTo>
                  <a:pt x="1745302" y="33204"/>
                  <a:pt x="1602335" y="31490"/>
                  <a:pt x="1406652" y="18288"/>
                </a:cubicBezTo>
                <a:cubicBezTo>
                  <a:pt x="1210969" y="5086"/>
                  <a:pt x="923948" y="3161"/>
                  <a:pt x="730377" y="18288"/>
                </a:cubicBezTo>
                <a:cubicBezTo>
                  <a:pt x="536806" y="33415"/>
                  <a:pt x="336496" y="-141"/>
                  <a:pt x="0" y="18288"/>
                </a:cubicBezTo>
                <a:cubicBezTo>
                  <a:pt x="-306" y="11061"/>
                  <a:pt x="-655" y="7751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47BE895E-FA14-44B2-B1AA-4056CE6501E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B1A0B628-8229-45F5-A027-ACA4B7B25B94}" type="datetime4">
              <a:rPr lang="hu-HU" smtClean="0"/>
              <a:pPr>
                <a:spcAft>
                  <a:spcPts val="600"/>
                </a:spcAft>
              </a:pPr>
              <a:t>2023. június 27.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6217156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wd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 type="wd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B97F24A-32CE-4C1C-A50D-3016B394DC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sketch line">
            <a:extLst>
              <a:ext uri="{FF2B5EF4-FFF2-40B4-BE49-F238E27FC236}">
                <a16:creationId xmlns:a16="http://schemas.microsoft.com/office/drawing/2014/main" id="{6357EC4F-235E-4222-A36F-C7878ACE37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2573756"/>
            <a:ext cx="3255095" cy="18288"/>
          </a:xfrm>
          <a:custGeom>
            <a:avLst/>
            <a:gdLst>
              <a:gd name="connsiteX0" fmla="*/ 0 w 3255095"/>
              <a:gd name="connsiteY0" fmla="*/ 0 h 18288"/>
              <a:gd name="connsiteX1" fmla="*/ 618468 w 3255095"/>
              <a:gd name="connsiteY1" fmla="*/ 0 h 18288"/>
              <a:gd name="connsiteX2" fmla="*/ 1269487 w 3255095"/>
              <a:gd name="connsiteY2" fmla="*/ 0 h 18288"/>
              <a:gd name="connsiteX3" fmla="*/ 1953057 w 3255095"/>
              <a:gd name="connsiteY3" fmla="*/ 0 h 18288"/>
              <a:gd name="connsiteX4" fmla="*/ 2636627 w 3255095"/>
              <a:gd name="connsiteY4" fmla="*/ 0 h 18288"/>
              <a:gd name="connsiteX5" fmla="*/ 3255095 w 3255095"/>
              <a:gd name="connsiteY5" fmla="*/ 0 h 18288"/>
              <a:gd name="connsiteX6" fmla="*/ 3255095 w 3255095"/>
              <a:gd name="connsiteY6" fmla="*/ 18288 h 18288"/>
              <a:gd name="connsiteX7" fmla="*/ 2538974 w 3255095"/>
              <a:gd name="connsiteY7" fmla="*/ 18288 h 18288"/>
              <a:gd name="connsiteX8" fmla="*/ 1822853 w 3255095"/>
              <a:gd name="connsiteY8" fmla="*/ 18288 h 18288"/>
              <a:gd name="connsiteX9" fmla="*/ 1171834 w 3255095"/>
              <a:gd name="connsiteY9" fmla="*/ 18288 h 18288"/>
              <a:gd name="connsiteX10" fmla="*/ 0 w 3255095"/>
              <a:gd name="connsiteY10" fmla="*/ 18288 h 18288"/>
              <a:gd name="connsiteX11" fmla="*/ 0 w 3255095"/>
              <a:gd name="connsiteY11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E42B84D9-A80E-4F85-B327-F77200BC7D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0935" y="2807208"/>
            <a:ext cx="4487715" cy="3410712"/>
          </a:xfrm>
        </p:spPr>
        <p:txBody>
          <a:bodyPr anchor="t">
            <a:normAutofit/>
          </a:bodyPr>
          <a:lstStyle/>
          <a:p>
            <a:pPr marL="180000" lvl="1" indent="-180000"/>
            <a:r>
              <a:rPr lang="hu-HU" sz="2200" dirty="0"/>
              <a:t>Részegységei: állomás, árboc és felszerelés jármű</a:t>
            </a:r>
          </a:p>
          <a:p>
            <a:pPr marL="180000" lvl="1" indent="-180000"/>
            <a:r>
              <a:rPr lang="hu-HU" sz="2200" dirty="0"/>
              <a:t>Egyenként hat-hat ló vontatta</a:t>
            </a:r>
          </a:p>
          <a:p>
            <a:pPr marL="180000" lvl="1" indent="-180000"/>
            <a:r>
              <a:rPr lang="hu-HU" sz="2200" dirty="0"/>
              <a:t>Üzembe helyezése, beállítása körülbelül 15 perc</a:t>
            </a:r>
          </a:p>
          <a:p>
            <a:pPr marL="180000" lvl="1" indent="-180000"/>
            <a:r>
              <a:rPr lang="hu-HU" sz="2200" dirty="0"/>
              <a:t>Az energiát egy hét-nyolc lóerős benzinmotor szolgáltatta</a:t>
            </a:r>
          </a:p>
          <a:p>
            <a:pPr marL="180000" lvl="1" indent="-180000"/>
            <a:r>
              <a:rPr lang="hu-HU" sz="2200" dirty="0"/>
              <a:t>Sugárzási energiája körülbelül 1,5 kW. Hatótávolsága 250-300 km</a:t>
            </a:r>
          </a:p>
        </p:txBody>
      </p:sp>
      <p:pic>
        <p:nvPicPr>
          <p:cNvPr id="4" name="Picture 1503" descr="A képen kerék, szekér, Lovaskocsi, jármű látható&#10;&#10;Automatikusan generált leírás">
            <a:extLst>
              <a:ext uri="{FF2B5EF4-FFF2-40B4-BE49-F238E27FC236}">
                <a16:creationId xmlns:a16="http://schemas.microsoft.com/office/drawing/2014/main" id="{83AD2EC9-C6D2-95C1-6EA7-05B0B1450B2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18651" y="1499056"/>
            <a:ext cx="6451600" cy="3483864"/>
          </a:xfrm>
          <a:prstGeom prst="rect">
            <a:avLst/>
          </a:prstGeom>
        </p:spPr>
      </p:pic>
      <p:sp>
        <p:nvSpPr>
          <p:cNvPr id="5" name="Szövegdoboz 4">
            <a:extLst>
              <a:ext uri="{FF2B5EF4-FFF2-40B4-BE49-F238E27FC236}">
                <a16:creationId xmlns:a16="http://schemas.microsoft.com/office/drawing/2014/main" id="{4B5706ED-E6EE-D0E1-0C8E-DA3DDA782AC1}"/>
              </a:ext>
            </a:extLst>
          </p:cNvPr>
          <p:cNvSpPr txBox="1"/>
          <p:nvPr/>
        </p:nvSpPr>
        <p:spPr>
          <a:xfrm>
            <a:off x="6812691" y="5046422"/>
            <a:ext cx="47483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Egy nehéz állomás felszerelés járműve</a:t>
            </a:r>
            <a:endParaRPr lang="hu-HU" dirty="0"/>
          </a:p>
        </p:txBody>
      </p:sp>
      <p:sp>
        <p:nvSpPr>
          <p:cNvPr id="2" name="Cím 1">
            <a:extLst>
              <a:ext uri="{FF2B5EF4-FFF2-40B4-BE49-F238E27FC236}">
                <a16:creationId xmlns:a16="http://schemas.microsoft.com/office/drawing/2014/main" id="{86C4C50C-2CEC-4468-8788-2CDB09C9E6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936" y="639520"/>
            <a:ext cx="4487716" cy="1719072"/>
          </a:xfrm>
        </p:spPr>
        <p:txBody>
          <a:bodyPr anchor="b">
            <a:normAutofit/>
          </a:bodyPr>
          <a:lstStyle/>
          <a:p>
            <a:r>
              <a:rPr lang="hu-HU" sz="3800" dirty="0">
                <a:latin typeface="+mn-lt"/>
              </a:rPr>
              <a:t>Mobil rádióállomások</a:t>
            </a:r>
            <a:br>
              <a:rPr lang="hu-HU" sz="3800" dirty="0">
                <a:latin typeface="+mn-lt"/>
              </a:rPr>
            </a:br>
            <a:r>
              <a:rPr lang="hu-HU" sz="2800" dirty="0">
                <a:latin typeface="+mn-lt"/>
              </a:rPr>
              <a:t>(Nehéz állomás)</a:t>
            </a:r>
          </a:p>
        </p:txBody>
      </p:sp>
    </p:spTree>
    <p:extLst>
      <p:ext uri="{BB962C8B-B14F-4D97-AF65-F5344CB8AC3E}">
        <p14:creationId xmlns:p14="http://schemas.microsoft.com/office/powerpoint/2010/main" val="56735658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8" name="Rectangle 27">
            <a:extLst>
              <a:ext uri="{FF2B5EF4-FFF2-40B4-BE49-F238E27FC236}">
                <a16:creationId xmlns:a16="http://schemas.microsoft.com/office/drawing/2014/main" id="{2B97F24A-32CE-4C1C-A50D-3016B394DC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Cím 1">
            <a:extLst>
              <a:ext uri="{FF2B5EF4-FFF2-40B4-BE49-F238E27FC236}">
                <a16:creationId xmlns:a16="http://schemas.microsoft.com/office/drawing/2014/main" id="{86C4C50C-2CEC-4468-8788-2CDB09C9E6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4602" y="639520"/>
            <a:ext cx="4338629" cy="1719072"/>
          </a:xfrm>
        </p:spPr>
        <p:txBody>
          <a:bodyPr anchor="b">
            <a:normAutofit/>
          </a:bodyPr>
          <a:lstStyle/>
          <a:p>
            <a:r>
              <a:rPr lang="hu-HU" sz="3400">
                <a:latin typeface="+mn-lt"/>
              </a:rPr>
              <a:t>Mobil rádióállomások</a:t>
            </a:r>
            <a:br>
              <a:rPr lang="hu-HU" sz="3400">
                <a:latin typeface="+mn-lt"/>
              </a:rPr>
            </a:br>
            <a:r>
              <a:rPr lang="hu-HU" sz="3400">
                <a:latin typeface="+mn-lt"/>
              </a:rPr>
              <a:t>(Könnyű állomás)</a:t>
            </a:r>
          </a:p>
        </p:txBody>
      </p:sp>
      <p:sp>
        <p:nvSpPr>
          <p:cNvPr id="30" name="sketch line">
            <a:extLst>
              <a:ext uri="{FF2B5EF4-FFF2-40B4-BE49-F238E27FC236}">
                <a16:creationId xmlns:a16="http://schemas.microsoft.com/office/drawing/2014/main" id="{CD8B4F24-440B-49E9-B85D-733523DC06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2573756"/>
            <a:ext cx="3255095" cy="18288"/>
          </a:xfrm>
          <a:custGeom>
            <a:avLst/>
            <a:gdLst>
              <a:gd name="connsiteX0" fmla="*/ 0 w 3255095"/>
              <a:gd name="connsiteY0" fmla="*/ 0 h 18288"/>
              <a:gd name="connsiteX1" fmla="*/ 618468 w 3255095"/>
              <a:gd name="connsiteY1" fmla="*/ 0 h 18288"/>
              <a:gd name="connsiteX2" fmla="*/ 1269487 w 3255095"/>
              <a:gd name="connsiteY2" fmla="*/ 0 h 18288"/>
              <a:gd name="connsiteX3" fmla="*/ 1953057 w 3255095"/>
              <a:gd name="connsiteY3" fmla="*/ 0 h 18288"/>
              <a:gd name="connsiteX4" fmla="*/ 2636627 w 3255095"/>
              <a:gd name="connsiteY4" fmla="*/ 0 h 18288"/>
              <a:gd name="connsiteX5" fmla="*/ 3255095 w 3255095"/>
              <a:gd name="connsiteY5" fmla="*/ 0 h 18288"/>
              <a:gd name="connsiteX6" fmla="*/ 3255095 w 3255095"/>
              <a:gd name="connsiteY6" fmla="*/ 18288 h 18288"/>
              <a:gd name="connsiteX7" fmla="*/ 2538974 w 3255095"/>
              <a:gd name="connsiteY7" fmla="*/ 18288 h 18288"/>
              <a:gd name="connsiteX8" fmla="*/ 1822853 w 3255095"/>
              <a:gd name="connsiteY8" fmla="*/ 18288 h 18288"/>
              <a:gd name="connsiteX9" fmla="*/ 1171834 w 3255095"/>
              <a:gd name="connsiteY9" fmla="*/ 18288 h 18288"/>
              <a:gd name="connsiteX10" fmla="*/ 0 w 3255095"/>
              <a:gd name="connsiteY10" fmla="*/ 18288 h 18288"/>
              <a:gd name="connsiteX11" fmla="*/ 0 w 3255095"/>
              <a:gd name="connsiteY11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E42B84D9-A80E-4F85-B327-F77200BC7D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0936" y="2807208"/>
            <a:ext cx="4164584" cy="3410712"/>
          </a:xfrm>
        </p:spPr>
        <p:txBody>
          <a:bodyPr anchor="t">
            <a:normAutofit/>
          </a:bodyPr>
          <a:lstStyle/>
          <a:p>
            <a:pPr marL="180000" lvl="1" indent="-180000"/>
            <a:r>
              <a:rPr lang="hu-HU" sz="2200" dirty="0"/>
              <a:t>Részegységei: állomás és felszerelés jármű</a:t>
            </a:r>
          </a:p>
          <a:p>
            <a:pPr marL="180000" lvl="1" indent="-180000"/>
            <a:r>
              <a:rPr lang="hu-HU" sz="2200" dirty="0"/>
              <a:t>Egyenként hat-hat ló vontatta</a:t>
            </a:r>
          </a:p>
          <a:p>
            <a:pPr marL="180000" lvl="1" indent="-180000"/>
            <a:r>
              <a:rPr lang="hu-HU" sz="2200" dirty="0"/>
              <a:t>Üzembe helyezése, beállítása körülbelül 5 perc</a:t>
            </a:r>
          </a:p>
          <a:p>
            <a:pPr marL="180000" lvl="1" indent="-180000"/>
            <a:r>
              <a:rPr lang="hu-HU" sz="2200" dirty="0"/>
              <a:t>Sugárzási energiája körülbelül 0,5 kW, hatótávolsága 100 km</a:t>
            </a:r>
          </a:p>
        </p:txBody>
      </p:sp>
      <p:pic>
        <p:nvPicPr>
          <p:cNvPr id="7" name="Kép 6">
            <a:extLst>
              <a:ext uri="{FF2B5EF4-FFF2-40B4-BE49-F238E27FC236}">
                <a16:creationId xmlns:a16="http://schemas.microsoft.com/office/drawing/2014/main" id="{A18CA767-9384-2CA2-5CD6-D5F3D5132E9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795520" y="1499057"/>
            <a:ext cx="6751878" cy="3454188"/>
          </a:xfrm>
          <a:prstGeom prst="rect">
            <a:avLst/>
          </a:prstGeom>
          <a:noFill/>
        </p:spPr>
      </p:pic>
      <p:sp>
        <p:nvSpPr>
          <p:cNvPr id="8" name="Szövegdoboz 7">
            <a:extLst>
              <a:ext uri="{FF2B5EF4-FFF2-40B4-BE49-F238E27FC236}">
                <a16:creationId xmlns:a16="http://schemas.microsoft.com/office/drawing/2014/main" id="{BC805DEB-AD77-4939-A41D-FE03EBF3FBC3}"/>
              </a:ext>
            </a:extLst>
          </p:cNvPr>
          <p:cNvSpPr txBox="1"/>
          <p:nvPr/>
        </p:nvSpPr>
        <p:spPr>
          <a:xfrm>
            <a:off x="6586111" y="5031584"/>
            <a:ext cx="47483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Könnyű rádióállomás árboc és állomás jármű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22465898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665DBBEF-238B-476B-96AB-8AAC3224EC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Cím 1">
            <a:extLst>
              <a:ext uri="{FF2B5EF4-FFF2-40B4-BE49-F238E27FC236}">
                <a16:creationId xmlns:a16="http://schemas.microsoft.com/office/drawing/2014/main" id="{86C4C50C-2CEC-4468-8788-2CDB09C9E6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8882" y="639193"/>
            <a:ext cx="4420798" cy="3573516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hu-HU" sz="41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Mobil rádióállomások</a:t>
            </a:r>
            <a:br>
              <a:rPr lang="hu-HU" sz="41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r>
              <a:rPr lang="hu-HU" sz="2800" kern="1200" dirty="0">
                <a:solidFill>
                  <a:schemeClr val="tx1"/>
                </a:solidFill>
                <a:latin typeface="+mn-lt"/>
                <a:ea typeface="+mj-ea"/>
                <a:cs typeface="+mj-cs"/>
              </a:rPr>
              <a:t>(Automobil állomás)</a:t>
            </a:r>
          </a:p>
        </p:txBody>
      </p:sp>
      <p:sp>
        <p:nvSpPr>
          <p:cNvPr id="13" name="sketch line">
            <a:extLst>
              <a:ext uri="{FF2B5EF4-FFF2-40B4-BE49-F238E27FC236}">
                <a16:creationId xmlns:a16="http://schemas.microsoft.com/office/drawing/2014/main" id="{3FCFB1DE-0B7E-48CC-BA90-B2AB0889F9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4409267"/>
            <a:ext cx="3255095" cy="18288"/>
          </a:xfrm>
          <a:custGeom>
            <a:avLst/>
            <a:gdLst>
              <a:gd name="connsiteX0" fmla="*/ 0 w 3255095"/>
              <a:gd name="connsiteY0" fmla="*/ 0 h 18288"/>
              <a:gd name="connsiteX1" fmla="*/ 618468 w 3255095"/>
              <a:gd name="connsiteY1" fmla="*/ 0 h 18288"/>
              <a:gd name="connsiteX2" fmla="*/ 1269487 w 3255095"/>
              <a:gd name="connsiteY2" fmla="*/ 0 h 18288"/>
              <a:gd name="connsiteX3" fmla="*/ 1953057 w 3255095"/>
              <a:gd name="connsiteY3" fmla="*/ 0 h 18288"/>
              <a:gd name="connsiteX4" fmla="*/ 2636627 w 3255095"/>
              <a:gd name="connsiteY4" fmla="*/ 0 h 18288"/>
              <a:gd name="connsiteX5" fmla="*/ 3255095 w 3255095"/>
              <a:gd name="connsiteY5" fmla="*/ 0 h 18288"/>
              <a:gd name="connsiteX6" fmla="*/ 3255095 w 3255095"/>
              <a:gd name="connsiteY6" fmla="*/ 18288 h 18288"/>
              <a:gd name="connsiteX7" fmla="*/ 2538974 w 3255095"/>
              <a:gd name="connsiteY7" fmla="*/ 18288 h 18288"/>
              <a:gd name="connsiteX8" fmla="*/ 1822853 w 3255095"/>
              <a:gd name="connsiteY8" fmla="*/ 18288 h 18288"/>
              <a:gd name="connsiteX9" fmla="*/ 1171834 w 3255095"/>
              <a:gd name="connsiteY9" fmla="*/ 18288 h 18288"/>
              <a:gd name="connsiteX10" fmla="*/ 0 w 3255095"/>
              <a:gd name="connsiteY10" fmla="*/ 18288 h 18288"/>
              <a:gd name="connsiteX11" fmla="*/ 0 w 3255095"/>
              <a:gd name="connsiteY11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6" name="Kép 5">
            <a:extLst>
              <a:ext uri="{FF2B5EF4-FFF2-40B4-BE49-F238E27FC236}">
                <a16:creationId xmlns:a16="http://schemas.microsoft.com/office/drawing/2014/main" id="{B5B73BC0-5DE4-EB10-F072-922A4EC0976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334106" y="639193"/>
            <a:ext cx="7136534" cy="4264080"/>
          </a:xfrm>
          <a:prstGeom prst="rect">
            <a:avLst/>
          </a:prstGeom>
          <a:noFill/>
        </p:spPr>
      </p:pic>
      <p:sp>
        <p:nvSpPr>
          <p:cNvPr id="9" name="Szövegdoboz 8">
            <a:extLst>
              <a:ext uri="{FF2B5EF4-FFF2-40B4-BE49-F238E27FC236}">
                <a16:creationId xmlns:a16="http://schemas.microsoft.com/office/drawing/2014/main" id="{5428525C-FD96-6DB5-16E8-8F589102ECEA}"/>
              </a:ext>
            </a:extLst>
          </p:cNvPr>
          <p:cNvSpPr txBox="1"/>
          <p:nvPr/>
        </p:nvSpPr>
        <p:spPr>
          <a:xfrm>
            <a:off x="6812691" y="5046422"/>
            <a:ext cx="47483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Telepített nehéz automobil állomás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43327176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8" name="Rectangle 27">
            <a:extLst>
              <a:ext uri="{FF2B5EF4-FFF2-40B4-BE49-F238E27FC236}">
                <a16:creationId xmlns:a16="http://schemas.microsoft.com/office/drawing/2014/main" id="{2B97F24A-32CE-4C1C-A50D-3016B394DC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Cím 1">
            <a:extLst>
              <a:ext uri="{FF2B5EF4-FFF2-40B4-BE49-F238E27FC236}">
                <a16:creationId xmlns:a16="http://schemas.microsoft.com/office/drawing/2014/main" id="{86C4C50C-2CEC-4468-8788-2CDB09C9E6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4602" y="639520"/>
            <a:ext cx="4338629" cy="1719072"/>
          </a:xfrm>
        </p:spPr>
        <p:txBody>
          <a:bodyPr anchor="b">
            <a:normAutofit/>
          </a:bodyPr>
          <a:lstStyle/>
          <a:p>
            <a:r>
              <a:rPr lang="hu-HU" sz="3400" dirty="0">
                <a:latin typeface="+mn-lt"/>
              </a:rPr>
              <a:t>Mobil rádióállomások</a:t>
            </a:r>
            <a:br>
              <a:rPr lang="hu-HU" sz="3400" dirty="0">
                <a:latin typeface="+mn-lt"/>
              </a:rPr>
            </a:br>
            <a:r>
              <a:rPr lang="hu-HU" sz="3400" dirty="0">
                <a:latin typeface="+mn-lt"/>
              </a:rPr>
              <a:t>(Kis rádióállomás)</a:t>
            </a:r>
          </a:p>
        </p:txBody>
      </p:sp>
      <p:sp>
        <p:nvSpPr>
          <p:cNvPr id="30" name="sketch line">
            <a:extLst>
              <a:ext uri="{FF2B5EF4-FFF2-40B4-BE49-F238E27FC236}">
                <a16:creationId xmlns:a16="http://schemas.microsoft.com/office/drawing/2014/main" id="{CD8B4F24-440B-49E9-B85D-733523DC06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2573756"/>
            <a:ext cx="3255095" cy="18288"/>
          </a:xfrm>
          <a:custGeom>
            <a:avLst/>
            <a:gdLst>
              <a:gd name="connsiteX0" fmla="*/ 0 w 3255095"/>
              <a:gd name="connsiteY0" fmla="*/ 0 h 18288"/>
              <a:gd name="connsiteX1" fmla="*/ 618468 w 3255095"/>
              <a:gd name="connsiteY1" fmla="*/ 0 h 18288"/>
              <a:gd name="connsiteX2" fmla="*/ 1269487 w 3255095"/>
              <a:gd name="connsiteY2" fmla="*/ 0 h 18288"/>
              <a:gd name="connsiteX3" fmla="*/ 1953057 w 3255095"/>
              <a:gd name="connsiteY3" fmla="*/ 0 h 18288"/>
              <a:gd name="connsiteX4" fmla="*/ 2636627 w 3255095"/>
              <a:gd name="connsiteY4" fmla="*/ 0 h 18288"/>
              <a:gd name="connsiteX5" fmla="*/ 3255095 w 3255095"/>
              <a:gd name="connsiteY5" fmla="*/ 0 h 18288"/>
              <a:gd name="connsiteX6" fmla="*/ 3255095 w 3255095"/>
              <a:gd name="connsiteY6" fmla="*/ 18288 h 18288"/>
              <a:gd name="connsiteX7" fmla="*/ 2538974 w 3255095"/>
              <a:gd name="connsiteY7" fmla="*/ 18288 h 18288"/>
              <a:gd name="connsiteX8" fmla="*/ 1822853 w 3255095"/>
              <a:gd name="connsiteY8" fmla="*/ 18288 h 18288"/>
              <a:gd name="connsiteX9" fmla="*/ 1171834 w 3255095"/>
              <a:gd name="connsiteY9" fmla="*/ 18288 h 18288"/>
              <a:gd name="connsiteX10" fmla="*/ 0 w 3255095"/>
              <a:gd name="connsiteY10" fmla="*/ 18288 h 18288"/>
              <a:gd name="connsiteX11" fmla="*/ 0 w 3255095"/>
              <a:gd name="connsiteY11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E42B84D9-A80E-4F85-B327-F77200BC7D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0936" y="2807208"/>
            <a:ext cx="4164584" cy="3410712"/>
          </a:xfrm>
        </p:spPr>
        <p:txBody>
          <a:bodyPr anchor="t">
            <a:normAutofit/>
          </a:bodyPr>
          <a:lstStyle/>
          <a:p>
            <a:pPr marL="180000" lvl="1" indent="-180000"/>
            <a:r>
              <a:rPr lang="hu-HU" sz="2200" dirty="0"/>
              <a:t>Az adó és a vevő egy utánfutón</a:t>
            </a:r>
          </a:p>
          <a:p>
            <a:pPr marL="180000" lvl="1" indent="-180000"/>
            <a:r>
              <a:rPr lang="hu-HU" sz="2200" dirty="0"/>
              <a:t>Az állomást két ló mozgatta</a:t>
            </a:r>
          </a:p>
          <a:p>
            <a:pPr marL="180000" lvl="1" indent="-180000"/>
            <a:r>
              <a:rPr lang="hu-HU" sz="2200" dirty="0"/>
              <a:t>Hatótávolsága 125 km</a:t>
            </a:r>
          </a:p>
          <a:p>
            <a:pPr marL="180000" lvl="1" indent="-180000"/>
            <a:r>
              <a:rPr lang="hu-HU" sz="2200" dirty="0"/>
              <a:t>Áramforrása egy kis léghűtéses kéthengeres motor</a:t>
            </a:r>
          </a:p>
        </p:txBody>
      </p:sp>
      <p:sp>
        <p:nvSpPr>
          <p:cNvPr id="8" name="Szövegdoboz 7">
            <a:extLst>
              <a:ext uri="{FF2B5EF4-FFF2-40B4-BE49-F238E27FC236}">
                <a16:creationId xmlns:a16="http://schemas.microsoft.com/office/drawing/2014/main" id="{BC805DEB-AD77-4939-A41D-FE03EBF3FBC3}"/>
              </a:ext>
            </a:extLst>
          </p:cNvPr>
          <p:cNvSpPr txBox="1"/>
          <p:nvPr/>
        </p:nvSpPr>
        <p:spPr>
          <a:xfrm>
            <a:off x="5971592" y="5400916"/>
            <a:ext cx="48727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Mobil kis szikraállomás (G-FUK 18), állomási jármű </a:t>
            </a:r>
            <a:endParaRPr lang="hu-HU" dirty="0"/>
          </a:p>
        </p:txBody>
      </p:sp>
      <p:pic>
        <p:nvPicPr>
          <p:cNvPr id="4" name="Picture 1812" descr="A képen kocsi, kültéri, rajzolt, ló látható&#10;&#10;Automatikusan generált leírás">
            <a:extLst>
              <a:ext uri="{FF2B5EF4-FFF2-40B4-BE49-F238E27FC236}">
                <a16:creationId xmlns:a16="http://schemas.microsoft.com/office/drawing/2014/main" id="{92B0411F-E5CA-F72C-97BE-F7D0E438AF5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1350122"/>
            <a:ext cx="4467788" cy="40507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074421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8" name="Rectangle 27">
            <a:extLst>
              <a:ext uri="{FF2B5EF4-FFF2-40B4-BE49-F238E27FC236}">
                <a16:creationId xmlns:a16="http://schemas.microsoft.com/office/drawing/2014/main" id="{2B97F24A-32CE-4C1C-A50D-3016B394DC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Cím 1">
            <a:extLst>
              <a:ext uri="{FF2B5EF4-FFF2-40B4-BE49-F238E27FC236}">
                <a16:creationId xmlns:a16="http://schemas.microsoft.com/office/drawing/2014/main" id="{86C4C50C-2CEC-4468-8788-2CDB09C9E6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4602" y="639520"/>
            <a:ext cx="3605195" cy="1719072"/>
          </a:xfrm>
        </p:spPr>
        <p:txBody>
          <a:bodyPr anchor="b">
            <a:normAutofit/>
          </a:bodyPr>
          <a:lstStyle/>
          <a:p>
            <a:r>
              <a:rPr lang="hu-HU" sz="3400" dirty="0">
                <a:latin typeface="+mn-lt"/>
              </a:rPr>
              <a:t>Mobil rádióállomások</a:t>
            </a:r>
            <a:br>
              <a:rPr lang="hu-HU" sz="3400" dirty="0">
                <a:latin typeface="+mn-lt"/>
              </a:rPr>
            </a:br>
            <a:r>
              <a:rPr lang="hu-HU" sz="2800" dirty="0">
                <a:latin typeface="+mn-lt"/>
              </a:rPr>
              <a:t>(Nyeregállomás)</a:t>
            </a:r>
          </a:p>
        </p:txBody>
      </p:sp>
      <p:sp>
        <p:nvSpPr>
          <p:cNvPr id="30" name="sketch line">
            <a:extLst>
              <a:ext uri="{FF2B5EF4-FFF2-40B4-BE49-F238E27FC236}">
                <a16:creationId xmlns:a16="http://schemas.microsoft.com/office/drawing/2014/main" id="{CD8B4F24-440B-49E9-B85D-733523DC06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2573756"/>
            <a:ext cx="3255095" cy="18288"/>
          </a:xfrm>
          <a:custGeom>
            <a:avLst/>
            <a:gdLst>
              <a:gd name="connsiteX0" fmla="*/ 0 w 3255095"/>
              <a:gd name="connsiteY0" fmla="*/ 0 h 18288"/>
              <a:gd name="connsiteX1" fmla="*/ 618468 w 3255095"/>
              <a:gd name="connsiteY1" fmla="*/ 0 h 18288"/>
              <a:gd name="connsiteX2" fmla="*/ 1269487 w 3255095"/>
              <a:gd name="connsiteY2" fmla="*/ 0 h 18288"/>
              <a:gd name="connsiteX3" fmla="*/ 1953057 w 3255095"/>
              <a:gd name="connsiteY3" fmla="*/ 0 h 18288"/>
              <a:gd name="connsiteX4" fmla="*/ 2636627 w 3255095"/>
              <a:gd name="connsiteY4" fmla="*/ 0 h 18288"/>
              <a:gd name="connsiteX5" fmla="*/ 3255095 w 3255095"/>
              <a:gd name="connsiteY5" fmla="*/ 0 h 18288"/>
              <a:gd name="connsiteX6" fmla="*/ 3255095 w 3255095"/>
              <a:gd name="connsiteY6" fmla="*/ 18288 h 18288"/>
              <a:gd name="connsiteX7" fmla="*/ 2538974 w 3255095"/>
              <a:gd name="connsiteY7" fmla="*/ 18288 h 18288"/>
              <a:gd name="connsiteX8" fmla="*/ 1822853 w 3255095"/>
              <a:gd name="connsiteY8" fmla="*/ 18288 h 18288"/>
              <a:gd name="connsiteX9" fmla="*/ 1171834 w 3255095"/>
              <a:gd name="connsiteY9" fmla="*/ 18288 h 18288"/>
              <a:gd name="connsiteX10" fmla="*/ 0 w 3255095"/>
              <a:gd name="connsiteY10" fmla="*/ 18288 h 18288"/>
              <a:gd name="connsiteX11" fmla="*/ 0 w 3255095"/>
              <a:gd name="connsiteY11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E42B84D9-A80E-4F85-B327-F77200BC7D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0936" y="2807208"/>
            <a:ext cx="4164584" cy="3410712"/>
          </a:xfrm>
        </p:spPr>
        <p:txBody>
          <a:bodyPr anchor="t">
            <a:normAutofit/>
          </a:bodyPr>
          <a:lstStyle/>
          <a:p>
            <a:pPr marL="180000" lvl="1" indent="-180000"/>
            <a:r>
              <a:rPr lang="hu-HU" sz="2200" dirty="0"/>
              <a:t>A teljes felszerelést hat teherhordó állat szállította</a:t>
            </a:r>
          </a:p>
          <a:p>
            <a:pPr marL="180000" lvl="1" indent="-180000"/>
            <a:r>
              <a:rPr lang="hu-HU" sz="2200" dirty="0"/>
              <a:t>Adóteljesítménye 0,4 kW</a:t>
            </a:r>
          </a:p>
          <a:p>
            <a:pPr marL="180000" lvl="1" indent="-180000"/>
            <a:r>
              <a:rPr lang="hu-HU" sz="2200" dirty="0"/>
              <a:t>Hatótávolság 150 km</a:t>
            </a:r>
          </a:p>
          <a:p>
            <a:pPr marL="180000" lvl="1" indent="-180000"/>
            <a:r>
              <a:rPr lang="hu-HU" sz="2200" dirty="0"/>
              <a:t>Erőforrás egy kéthengeres benzinmotor</a:t>
            </a:r>
          </a:p>
        </p:txBody>
      </p:sp>
      <p:grpSp>
        <p:nvGrpSpPr>
          <p:cNvPr id="5" name="Csoportba foglalás 4">
            <a:extLst>
              <a:ext uri="{FF2B5EF4-FFF2-40B4-BE49-F238E27FC236}">
                <a16:creationId xmlns:a16="http://schemas.microsoft.com/office/drawing/2014/main" id="{A1BF2355-5923-8009-F036-3FB122AE1E6C}"/>
              </a:ext>
            </a:extLst>
          </p:cNvPr>
          <p:cNvGrpSpPr>
            <a:grpSpLocks noChangeAspect="1"/>
          </p:cNvGrpSpPr>
          <p:nvPr/>
        </p:nvGrpSpPr>
        <p:grpSpPr>
          <a:xfrm>
            <a:off x="4249797" y="1033805"/>
            <a:ext cx="7297602" cy="3995768"/>
            <a:chOff x="0" y="0"/>
            <a:chExt cx="5751830" cy="2901315"/>
          </a:xfrm>
        </p:grpSpPr>
        <p:pic>
          <p:nvPicPr>
            <p:cNvPr id="6" name="Kép 5">
              <a:extLst>
                <a:ext uri="{FF2B5EF4-FFF2-40B4-BE49-F238E27FC236}">
                  <a16:creationId xmlns:a16="http://schemas.microsoft.com/office/drawing/2014/main" id="{D4966E3B-BDC5-94A0-14B8-184AEA54E86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2797175" cy="290131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" name="Kép 6">
              <a:extLst>
                <a:ext uri="{FF2B5EF4-FFF2-40B4-BE49-F238E27FC236}">
                  <a16:creationId xmlns:a16="http://schemas.microsoft.com/office/drawing/2014/main" id="{BA4A3D44-4D54-4440-B48F-62ED1E0DA88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65120" y="0"/>
              <a:ext cx="2886710" cy="2901315"/>
            </a:xfrm>
            <a:prstGeom prst="rect">
              <a:avLst/>
            </a:prstGeom>
            <a:noFill/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99584303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5" name="Rectangle 34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Cím 1">
            <a:extLst>
              <a:ext uri="{FF2B5EF4-FFF2-40B4-BE49-F238E27FC236}">
                <a16:creationId xmlns:a16="http://schemas.microsoft.com/office/drawing/2014/main" id="{86C4C50C-2CEC-4468-8788-2CDB09C9E6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hu-HU" sz="4200" dirty="0">
                <a:latin typeface="+mn-lt"/>
              </a:rPr>
              <a:t>Mobil rádióállomások</a:t>
            </a:r>
            <a:br>
              <a:rPr lang="hu-HU" sz="4200" dirty="0">
                <a:latin typeface="+mn-lt"/>
              </a:rPr>
            </a:br>
            <a:r>
              <a:rPr lang="hu-HU" sz="2800" dirty="0">
                <a:latin typeface="+mn-lt"/>
              </a:rPr>
              <a:t>(Legnehezebb állomás)</a:t>
            </a:r>
          </a:p>
        </p:txBody>
      </p:sp>
      <p:sp>
        <p:nvSpPr>
          <p:cNvPr id="37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onnsiteX0" fmla="*/ 0 w 10853928"/>
              <a:gd name="connsiteY0" fmla="*/ 0 h 18288"/>
              <a:gd name="connsiteX1" fmla="*/ 461292 w 10853928"/>
              <a:gd name="connsiteY1" fmla="*/ 0 h 18288"/>
              <a:gd name="connsiteX2" fmla="*/ 1139662 w 10853928"/>
              <a:gd name="connsiteY2" fmla="*/ 0 h 18288"/>
              <a:gd name="connsiteX3" fmla="*/ 1926572 w 10853928"/>
              <a:gd name="connsiteY3" fmla="*/ 0 h 18288"/>
              <a:gd name="connsiteX4" fmla="*/ 2279325 w 10853928"/>
              <a:gd name="connsiteY4" fmla="*/ 0 h 18288"/>
              <a:gd name="connsiteX5" fmla="*/ 2632078 w 10853928"/>
              <a:gd name="connsiteY5" fmla="*/ 0 h 18288"/>
              <a:gd name="connsiteX6" fmla="*/ 3527527 w 10853928"/>
              <a:gd name="connsiteY6" fmla="*/ 0 h 18288"/>
              <a:gd name="connsiteX7" fmla="*/ 4205897 w 10853928"/>
              <a:gd name="connsiteY7" fmla="*/ 0 h 18288"/>
              <a:gd name="connsiteX8" fmla="*/ 4558650 w 10853928"/>
              <a:gd name="connsiteY8" fmla="*/ 0 h 18288"/>
              <a:gd name="connsiteX9" fmla="*/ 5237020 w 10853928"/>
              <a:gd name="connsiteY9" fmla="*/ 0 h 18288"/>
              <a:gd name="connsiteX10" fmla="*/ 6132469 w 10853928"/>
              <a:gd name="connsiteY10" fmla="*/ 0 h 18288"/>
              <a:gd name="connsiteX11" fmla="*/ 6702301 w 10853928"/>
              <a:gd name="connsiteY11" fmla="*/ 0 h 18288"/>
              <a:gd name="connsiteX12" fmla="*/ 7272132 w 10853928"/>
              <a:gd name="connsiteY12" fmla="*/ 0 h 18288"/>
              <a:gd name="connsiteX13" fmla="*/ 7950502 w 10853928"/>
              <a:gd name="connsiteY13" fmla="*/ 0 h 18288"/>
              <a:gd name="connsiteX14" fmla="*/ 8737412 w 10853928"/>
              <a:gd name="connsiteY14" fmla="*/ 0 h 18288"/>
              <a:gd name="connsiteX15" fmla="*/ 9524322 w 10853928"/>
              <a:gd name="connsiteY15" fmla="*/ 0 h 18288"/>
              <a:gd name="connsiteX16" fmla="*/ 10853928 w 10853928"/>
              <a:gd name="connsiteY16" fmla="*/ 0 h 18288"/>
              <a:gd name="connsiteX17" fmla="*/ 10853928 w 10853928"/>
              <a:gd name="connsiteY17" fmla="*/ 18288 h 18288"/>
              <a:gd name="connsiteX18" fmla="*/ 10392636 w 10853928"/>
              <a:gd name="connsiteY18" fmla="*/ 18288 h 18288"/>
              <a:gd name="connsiteX19" fmla="*/ 9497187 w 10853928"/>
              <a:gd name="connsiteY19" fmla="*/ 18288 h 18288"/>
              <a:gd name="connsiteX20" fmla="*/ 8818817 w 10853928"/>
              <a:gd name="connsiteY20" fmla="*/ 18288 h 18288"/>
              <a:gd name="connsiteX21" fmla="*/ 8466064 w 10853928"/>
              <a:gd name="connsiteY21" fmla="*/ 18288 h 18288"/>
              <a:gd name="connsiteX22" fmla="*/ 7787693 w 10853928"/>
              <a:gd name="connsiteY22" fmla="*/ 18288 h 18288"/>
              <a:gd name="connsiteX23" fmla="*/ 7217862 w 10853928"/>
              <a:gd name="connsiteY23" fmla="*/ 18288 h 18288"/>
              <a:gd name="connsiteX24" fmla="*/ 6648031 w 10853928"/>
              <a:gd name="connsiteY24" fmla="*/ 18288 h 18288"/>
              <a:gd name="connsiteX25" fmla="*/ 6078200 w 10853928"/>
              <a:gd name="connsiteY25" fmla="*/ 18288 h 18288"/>
              <a:gd name="connsiteX26" fmla="*/ 5508368 w 10853928"/>
              <a:gd name="connsiteY26" fmla="*/ 18288 h 18288"/>
              <a:gd name="connsiteX27" fmla="*/ 4721459 w 10853928"/>
              <a:gd name="connsiteY27" fmla="*/ 18288 h 18288"/>
              <a:gd name="connsiteX28" fmla="*/ 4043088 w 10853928"/>
              <a:gd name="connsiteY28" fmla="*/ 18288 h 18288"/>
              <a:gd name="connsiteX29" fmla="*/ 3690336 w 10853928"/>
              <a:gd name="connsiteY29" fmla="*/ 18288 h 18288"/>
              <a:gd name="connsiteX30" fmla="*/ 3120504 w 10853928"/>
              <a:gd name="connsiteY30" fmla="*/ 18288 h 18288"/>
              <a:gd name="connsiteX31" fmla="*/ 2333595 w 10853928"/>
              <a:gd name="connsiteY31" fmla="*/ 18288 h 18288"/>
              <a:gd name="connsiteX32" fmla="*/ 1872303 w 10853928"/>
              <a:gd name="connsiteY32" fmla="*/ 18288 h 18288"/>
              <a:gd name="connsiteX33" fmla="*/ 976854 w 10853928"/>
              <a:gd name="connsiteY33" fmla="*/ 18288 h 18288"/>
              <a:gd name="connsiteX34" fmla="*/ 0 w 10853928"/>
              <a:gd name="connsiteY34" fmla="*/ 18288 h 18288"/>
              <a:gd name="connsiteX35" fmla="*/ 0 w 10853928"/>
              <a:gd name="connsiteY35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Kép 9">
            <a:extLst>
              <a:ext uri="{FF2B5EF4-FFF2-40B4-BE49-F238E27FC236}">
                <a16:creationId xmlns:a16="http://schemas.microsoft.com/office/drawing/2014/main" id="{1895CF96-4F32-13C3-9879-6670947CCFF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036" y="1818699"/>
            <a:ext cx="4042923" cy="2383178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Kép 10">
            <a:extLst>
              <a:ext uri="{FF2B5EF4-FFF2-40B4-BE49-F238E27FC236}">
                <a16:creationId xmlns:a16="http://schemas.microsoft.com/office/drawing/2014/main" id="{7B17B62E-0090-9B34-A782-943862D0825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5284" y="1801996"/>
            <a:ext cx="4205129" cy="2399881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Kép 11">
            <a:extLst>
              <a:ext uri="{FF2B5EF4-FFF2-40B4-BE49-F238E27FC236}">
                <a16:creationId xmlns:a16="http://schemas.microsoft.com/office/drawing/2014/main" id="{83BCFE75-4082-9B90-2430-39E028E51F9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23738" y="1788640"/>
            <a:ext cx="2599437" cy="3280719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Szövegdoboz 12">
            <a:extLst>
              <a:ext uri="{FF2B5EF4-FFF2-40B4-BE49-F238E27FC236}">
                <a16:creationId xmlns:a16="http://schemas.microsoft.com/office/drawing/2014/main" id="{ECD00147-FE78-C8C5-9666-CBA07B14EB0E}"/>
              </a:ext>
            </a:extLst>
          </p:cNvPr>
          <p:cNvSpPr txBox="1"/>
          <p:nvPr/>
        </p:nvSpPr>
        <p:spPr>
          <a:xfrm>
            <a:off x="669036" y="4455019"/>
            <a:ext cx="23727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Útban a hadszintérre</a:t>
            </a:r>
            <a:endParaRPr lang="hu-HU" dirty="0"/>
          </a:p>
        </p:txBody>
      </p:sp>
      <p:sp>
        <p:nvSpPr>
          <p:cNvPr id="17" name="Szövegdoboz 16">
            <a:extLst>
              <a:ext uri="{FF2B5EF4-FFF2-40B4-BE49-F238E27FC236}">
                <a16:creationId xmlns:a16="http://schemas.microsoft.com/office/drawing/2014/main" id="{1753B3E2-04CB-CDBE-D992-ACF1A8F2E95E}"/>
              </a:ext>
            </a:extLst>
          </p:cNvPr>
          <p:cNvSpPr txBox="1"/>
          <p:nvPr/>
        </p:nvSpPr>
        <p:spPr>
          <a:xfrm>
            <a:off x="4922101" y="4455019"/>
            <a:ext cx="28365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Üzemkészen</a:t>
            </a:r>
            <a:endParaRPr lang="hu-HU" dirty="0"/>
          </a:p>
        </p:txBody>
      </p:sp>
      <p:sp>
        <p:nvSpPr>
          <p:cNvPr id="18" name="Szövegdoboz 17">
            <a:extLst>
              <a:ext uri="{FF2B5EF4-FFF2-40B4-BE49-F238E27FC236}">
                <a16:creationId xmlns:a16="http://schemas.microsoft.com/office/drawing/2014/main" id="{35C0C544-B1ED-11EE-3EE5-6A0D1EDB9455}"/>
              </a:ext>
            </a:extLst>
          </p:cNvPr>
          <p:cNvSpPr txBox="1"/>
          <p:nvPr/>
        </p:nvSpPr>
        <p:spPr>
          <a:xfrm>
            <a:off x="9279963" y="5259030"/>
            <a:ext cx="25994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Adóberendezés</a:t>
            </a:r>
          </a:p>
        </p:txBody>
      </p:sp>
    </p:spTree>
    <p:extLst>
      <p:ext uri="{BB962C8B-B14F-4D97-AF65-F5344CB8AC3E}">
        <p14:creationId xmlns:p14="http://schemas.microsoft.com/office/powerpoint/2010/main" val="274336550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8" name="Rectangle 27">
            <a:extLst>
              <a:ext uri="{FF2B5EF4-FFF2-40B4-BE49-F238E27FC236}">
                <a16:creationId xmlns:a16="http://schemas.microsoft.com/office/drawing/2014/main" id="{2B97F24A-32CE-4C1C-A50D-3016B394DC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Cím 1">
            <a:extLst>
              <a:ext uri="{FF2B5EF4-FFF2-40B4-BE49-F238E27FC236}">
                <a16:creationId xmlns:a16="http://schemas.microsoft.com/office/drawing/2014/main" id="{86C4C50C-2CEC-4468-8788-2CDB09C9E6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278" y="640080"/>
            <a:ext cx="4413849" cy="1719072"/>
          </a:xfrm>
        </p:spPr>
        <p:txBody>
          <a:bodyPr anchor="b">
            <a:normAutofit/>
          </a:bodyPr>
          <a:lstStyle/>
          <a:p>
            <a:r>
              <a:rPr lang="hu-HU" sz="3400" dirty="0">
                <a:latin typeface="+mn-lt"/>
              </a:rPr>
              <a:t>Fix telepítésű rádióállomás</a:t>
            </a:r>
          </a:p>
        </p:txBody>
      </p:sp>
      <p:sp>
        <p:nvSpPr>
          <p:cNvPr id="30" name="sketch line">
            <a:extLst>
              <a:ext uri="{FF2B5EF4-FFF2-40B4-BE49-F238E27FC236}">
                <a16:creationId xmlns:a16="http://schemas.microsoft.com/office/drawing/2014/main" id="{CD8B4F24-440B-49E9-B85D-733523DC06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2573756"/>
            <a:ext cx="3255095" cy="18288"/>
          </a:xfrm>
          <a:custGeom>
            <a:avLst/>
            <a:gdLst>
              <a:gd name="connsiteX0" fmla="*/ 0 w 3255095"/>
              <a:gd name="connsiteY0" fmla="*/ 0 h 18288"/>
              <a:gd name="connsiteX1" fmla="*/ 618468 w 3255095"/>
              <a:gd name="connsiteY1" fmla="*/ 0 h 18288"/>
              <a:gd name="connsiteX2" fmla="*/ 1269487 w 3255095"/>
              <a:gd name="connsiteY2" fmla="*/ 0 h 18288"/>
              <a:gd name="connsiteX3" fmla="*/ 1953057 w 3255095"/>
              <a:gd name="connsiteY3" fmla="*/ 0 h 18288"/>
              <a:gd name="connsiteX4" fmla="*/ 2636627 w 3255095"/>
              <a:gd name="connsiteY4" fmla="*/ 0 h 18288"/>
              <a:gd name="connsiteX5" fmla="*/ 3255095 w 3255095"/>
              <a:gd name="connsiteY5" fmla="*/ 0 h 18288"/>
              <a:gd name="connsiteX6" fmla="*/ 3255095 w 3255095"/>
              <a:gd name="connsiteY6" fmla="*/ 18288 h 18288"/>
              <a:gd name="connsiteX7" fmla="*/ 2538974 w 3255095"/>
              <a:gd name="connsiteY7" fmla="*/ 18288 h 18288"/>
              <a:gd name="connsiteX8" fmla="*/ 1822853 w 3255095"/>
              <a:gd name="connsiteY8" fmla="*/ 18288 h 18288"/>
              <a:gd name="connsiteX9" fmla="*/ 1171834 w 3255095"/>
              <a:gd name="connsiteY9" fmla="*/ 18288 h 18288"/>
              <a:gd name="connsiteX10" fmla="*/ 0 w 3255095"/>
              <a:gd name="connsiteY10" fmla="*/ 18288 h 18288"/>
              <a:gd name="connsiteX11" fmla="*/ 0 w 3255095"/>
              <a:gd name="connsiteY11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E42B84D9-A80E-4F85-B327-F77200BC7D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0936" y="2807208"/>
            <a:ext cx="4164584" cy="3410712"/>
          </a:xfrm>
        </p:spPr>
        <p:txBody>
          <a:bodyPr anchor="t">
            <a:normAutofit/>
          </a:bodyPr>
          <a:lstStyle/>
          <a:p>
            <a:pPr marL="180000" lvl="1" indent="-180000"/>
            <a:r>
              <a:rPr lang="hu-HU" sz="2200" dirty="0"/>
              <a:t>Feladata: a főparancsnokság és a távoli balkáni és keleti hadsereg főparancsnokságainak közvetlen rádióösszeköttetésére </a:t>
            </a:r>
          </a:p>
          <a:p>
            <a:pPr marL="180000" lvl="1" indent="-180000"/>
            <a:r>
              <a:rPr lang="hu-HU" sz="2200" dirty="0"/>
              <a:t>Adóteljesítménye 20 kW</a:t>
            </a:r>
          </a:p>
        </p:txBody>
      </p:sp>
      <p:sp>
        <p:nvSpPr>
          <p:cNvPr id="8" name="Szövegdoboz 7">
            <a:extLst>
              <a:ext uri="{FF2B5EF4-FFF2-40B4-BE49-F238E27FC236}">
                <a16:creationId xmlns:a16="http://schemas.microsoft.com/office/drawing/2014/main" id="{BC805DEB-AD77-4939-A41D-FE03EBF3FBC3}"/>
              </a:ext>
            </a:extLst>
          </p:cNvPr>
          <p:cNvSpPr txBox="1"/>
          <p:nvPr/>
        </p:nvSpPr>
        <p:spPr>
          <a:xfrm>
            <a:off x="5057127" y="5400916"/>
            <a:ext cx="67554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Hadsereg Legfelsőbb Parancsnoksága rádióállomásának vezérlő pultja</a:t>
            </a:r>
            <a:endParaRPr lang="hu-HU" dirty="0"/>
          </a:p>
        </p:txBody>
      </p:sp>
      <p:pic>
        <p:nvPicPr>
          <p:cNvPr id="5" name="Kép 4">
            <a:extLst>
              <a:ext uri="{FF2B5EF4-FFF2-40B4-BE49-F238E27FC236}">
                <a16:creationId xmlns:a16="http://schemas.microsoft.com/office/drawing/2014/main" id="{B2E394AB-EDBE-A89F-0968-AD329895A96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57127" y="1416488"/>
            <a:ext cx="6497117" cy="38747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1720109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8" name="Rectangle 27">
            <a:extLst>
              <a:ext uri="{FF2B5EF4-FFF2-40B4-BE49-F238E27FC236}">
                <a16:creationId xmlns:a16="http://schemas.microsoft.com/office/drawing/2014/main" id="{2B97F24A-32CE-4C1C-A50D-3016B394DC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Cím 1">
            <a:extLst>
              <a:ext uri="{FF2B5EF4-FFF2-40B4-BE49-F238E27FC236}">
                <a16:creationId xmlns:a16="http://schemas.microsoft.com/office/drawing/2014/main" id="{86C4C50C-2CEC-4468-8788-2CDB09C9E6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4601" y="639520"/>
            <a:ext cx="4580541" cy="1719072"/>
          </a:xfrm>
        </p:spPr>
        <p:txBody>
          <a:bodyPr anchor="b">
            <a:normAutofit/>
          </a:bodyPr>
          <a:lstStyle/>
          <a:p>
            <a:r>
              <a:rPr lang="hu-HU" sz="3400" dirty="0">
                <a:latin typeface="+mn-lt"/>
              </a:rPr>
              <a:t>Új eszköz a rádiózásban</a:t>
            </a:r>
            <a:endParaRPr lang="hu-HU" sz="2800" dirty="0">
              <a:latin typeface="+mn-lt"/>
            </a:endParaRPr>
          </a:p>
        </p:txBody>
      </p:sp>
      <p:sp>
        <p:nvSpPr>
          <p:cNvPr id="30" name="sketch line">
            <a:extLst>
              <a:ext uri="{FF2B5EF4-FFF2-40B4-BE49-F238E27FC236}">
                <a16:creationId xmlns:a16="http://schemas.microsoft.com/office/drawing/2014/main" id="{CD8B4F24-440B-49E9-B85D-733523DC06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2573756"/>
            <a:ext cx="3255095" cy="18288"/>
          </a:xfrm>
          <a:custGeom>
            <a:avLst/>
            <a:gdLst>
              <a:gd name="connsiteX0" fmla="*/ 0 w 3255095"/>
              <a:gd name="connsiteY0" fmla="*/ 0 h 18288"/>
              <a:gd name="connsiteX1" fmla="*/ 618468 w 3255095"/>
              <a:gd name="connsiteY1" fmla="*/ 0 h 18288"/>
              <a:gd name="connsiteX2" fmla="*/ 1269487 w 3255095"/>
              <a:gd name="connsiteY2" fmla="*/ 0 h 18288"/>
              <a:gd name="connsiteX3" fmla="*/ 1953057 w 3255095"/>
              <a:gd name="connsiteY3" fmla="*/ 0 h 18288"/>
              <a:gd name="connsiteX4" fmla="*/ 2636627 w 3255095"/>
              <a:gd name="connsiteY4" fmla="*/ 0 h 18288"/>
              <a:gd name="connsiteX5" fmla="*/ 3255095 w 3255095"/>
              <a:gd name="connsiteY5" fmla="*/ 0 h 18288"/>
              <a:gd name="connsiteX6" fmla="*/ 3255095 w 3255095"/>
              <a:gd name="connsiteY6" fmla="*/ 18288 h 18288"/>
              <a:gd name="connsiteX7" fmla="*/ 2538974 w 3255095"/>
              <a:gd name="connsiteY7" fmla="*/ 18288 h 18288"/>
              <a:gd name="connsiteX8" fmla="*/ 1822853 w 3255095"/>
              <a:gd name="connsiteY8" fmla="*/ 18288 h 18288"/>
              <a:gd name="connsiteX9" fmla="*/ 1171834 w 3255095"/>
              <a:gd name="connsiteY9" fmla="*/ 18288 h 18288"/>
              <a:gd name="connsiteX10" fmla="*/ 0 w 3255095"/>
              <a:gd name="connsiteY10" fmla="*/ 18288 h 18288"/>
              <a:gd name="connsiteX11" fmla="*/ 0 w 3255095"/>
              <a:gd name="connsiteY11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E42B84D9-A80E-4F85-B327-F77200BC7D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0936" y="2807208"/>
            <a:ext cx="4164584" cy="3410712"/>
          </a:xfrm>
        </p:spPr>
        <p:txBody>
          <a:bodyPr anchor="t">
            <a:normAutofit/>
          </a:bodyPr>
          <a:lstStyle/>
          <a:p>
            <a:pPr marL="0" lvl="1" indent="0">
              <a:buNone/>
            </a:pPr>
            <a:r>
              <a:rPr lang="hu-HU" sz="2200" dirty="0"/>
              <a:t>Az elektroncsővel működő adók előnye a szikraadókhoz képes:</a:t>
            </a:r>
          </a:p>
          <a:p>
            <a:pPr marL="342900" lvl="1" indent="-342900"/>
            <a:r>
              <a:rPr lang="hu-HU" sz="2200" dirty="0"/>
              <a:t>jóval kisebb méret,</a:t>
            </a:r>
          </a:p>
          <a:p>
            <a:pPr marL="342900" lvl="1" indent="-342900"/>
            <a:r>
              <a:rPr lang="hu-HU" sz="2200" dirty="0"/>
              <a:t>kevesebb energia igény,</a:t>
            </a:r>
          </a:p>
          <a:p>
            <a:pPr marL="342900" lvl="1" indent="-342900"/>
            <a:r>
              <a:rPr lang="hu-HU" sz="2200" dirty="0"/>
              <a:t>könnyebben telepíthető,</a:t>
            </a:r>
          </a:p>
          <a:p>
            <a:pPr marL="342900" lvl="1" indent="-342900"/>
            <a:r>
              <a:rPr lang="hu-HU" sz="2200" dirty="0"/>
              <a:t>sokkal megbízhatóbb.</a:t>
            </a:r>
          </a:p>
        </p:txBody>
      </p:sp>
      <p:pic>
        <p:nvPicPr>
          <p:cNvPr id="4" name="Picture 1271" descr="A képen szöveg, elektronika, fényképezőgép látható&#10;&#10;Automatikusan generált leírás">
            <a:extLst>
              <a:ext uri="{FF2B5EF4-FFF2-40B4-BE49-F238E27FC236}">
                <a16:creationId xmlns:a16="http://schemas.microsoft.com/office/drawing/2014/main" id="{CC618DBB-75A0-E049-1124-83401FFB206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1619" y="1803599"/>
            <a:ext cx="3610206" cy="2522090"/>
          </a:xfrm>
          <a:prstGeom prst="rect">
            <a:avLst/>
          </a:prstGeom>
        </p:spPr>
      </p:pic>
      <p:pic>
        <p:nvPicPr>
          <p:cNvPr id="8" name="Kép 7">
            <a:extLst>
              <a:ext uri="{FF2B5EF4-FFF2-40B4-BE49-F238E27FC236}">
                <a16:creationId xmlns:a16="http://schemas.microsoft.com/office/drawing/2014/main" id="{D3382B5E-8347-12CF-2C61-D41E634E91A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53100" y="1803599"/>
            <a:ext cx="3011441" cy="2366467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Szövegdoboz 8">
            <a:extLst>
              <a:ext uri="{FF2B5EF4-FFF2-40B4-BE49-F238E27FC236}">
                <a16:creationId xmlns:a16="http://schemas.microsoft.com/office/drawing/2014/main" id="{D11F3DA1-44D4-D86E-D202-910E6630F35B}"/>
              </a:ext>
            </a:extLst>
          </p:cNvPr>
          <p:cNvSpPr txBox="1"/>
          <p:nvPr/>
        </p:nvSpPr>
        <p:spPr>
          <a:xfrm>
            <a:off x="8691825" y="4358693"/>
            <a:ext cx="30647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ARS 68 típusú csöves adó-vevő</a:t>
            </a:r>
            <a:endParaRPr lang="hu-HU" dirty="0"/>
          </a:p>
        </p:txBody>
      </p:sp>
      <p:sp>
        <p:nvSpPr>
          <p:cNvPr id="10" name="Szövegdoboz 9">
            <a:extLst>
              <a:ext uri="{FF2B5EF4-FFF2-40B4-BE49-F238E27FC236}">
                <a16:creationId xmlns:a16="http://schemas.microsoft.com/office/drawing/2014/main" id="{CAE87EB2-6EF7-7D53-D0C0-2B8A296A261A}"/>
              </a:ext>
            </a:extLst>
          </p:cNvPr>
          <p:cNvSpPr txBox="1"/>
          <p:nvPr/>
        </p:nvSpPr>
        <p:spPr>
          <a:xfrm>
            <a:off x="5225142" y="4354006"/>
            <a:ext cx="26728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legelső csöves adó-vevő hordozható kivitelben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35211360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777A147A-9ED8-46B4-8660-1B3C2AA880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Cím 1">
            <a:extLst>
              <a:ext uri="{FF2B5EF4-FFF2-40B4-BE49-F238E27FC236}">
                <a16:creationId xmlns:a16="http://schemas.microsoft.com/office/drawing/2014/main" id="{83253417-AB6A-44A9-A8DF-F1571260BD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548640"/>
            <a:ext cx="3600860" cy="5431536"/>
          </a:xfrm>
        </p:spPr>
        <p:txBody>
          <a:bodyPr>
            <a:normAutofit/>
          </a:bodyPr>
          <a:lstStyle/>
          <a:p>
            <a:r>
              <a:rPr lang="hu-HU" sz="5000" dirty="0">
                <a:latin typeface="+mn-lt"/>
              </a:rPr>
              <a:t>Felhasznált szakirodalom</a:t>
            </a:r>
          </a:p>
        </p:txBody>
      </p:sp>
      <p:sp>
        <p:nvSpPr>
          <p:cNvPr id="13" name="sketch line">
            <a:extLst>
              <a:ext uri="{FF2B5EF4-FFF2-40B4-BE49-F238E27FC236}">
                <a16:creationId xmlns:a16="http://schemas.microsoft.com/office/drawing/2014/main" id="{5D6C15A0-C087-4593-8414-2B4EC1CDC3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2543983" y="3258715"/>
            <a:ext cx="4480560" cy="18288"/>
          </a:xfrm>
          <a:custGeom>
            <a:avLst/>
            <a:gdLst>
              <a:gd name="connsiteX0" fmla="*/ 0 w 4480560"/>
              <a:gd name="connsiteY0" fmla="*/ 0 h 18288"/>
              <a:gd name="connsiteX1" fmla="*/ 595274 w 4480560"/>
              <a:gd name="connsiteY1" fmla="*/ 0 h 18288"/>
              <a:gd name="connsiteX2" fmla="*/ 1100938 w 4480560"/>
              <a:gd name="connsiteY2" fmla="*/ 0 h 18288"/>
              <a:gd name="connsiteX3" fmla="*/ 1651406 w 4480560"/>
              <a:gd name="connsiteY3" fmla="*/ 0 h 18288"/>
              <a:gd name="connsiteX4" fmla="*/ 2336292 w 4480560"/>
              <a:gd name="connsiteY4" fmla="*/ 0 h 18288"/>
              <a:gd name="connsiteX5" fmla="*/ 2931566 w 4480560"/>
              <a:gd name="connsiteY5" fmla="*/ 0 h 18288"/>
              <a:gd name="connsiteX6" fmla="*/ 3482035 w 4480560"/>
              <a:gd name="connsiteY6" fmla="*/ 0 h 18288"/>
              <a:gd name="connsiteX7" fmla="*/ 4480560 w 4480560"/>
              <a:gd name="connsiteY7" fmla="*/ 0 h 18288"/>
              <a:gd name="connsiteX8" fmla="*/ 4480560 w 4480560"/>
              <a:gd name="connsiteY8" fmla="*/ 18288 h 18288"/>
              <a:gd name="connsiteX9" fmla="*/ 3840480 w 4480560"/>
              <a:gd name="connsiteY9" fmla="*/ 18288 h 18288"/>
              <a:gd name="connsiteX10" fmla="*/ 3290011 w 4480560"/>
              <a:gd name="connsiteY10" fmla="*/ 18288 h 18288"/>
              <a:gd name="connsiteX11" fmla="*/ 2560320 w 4480560"/>
              <a:gd name="connsiteY11" fmla="*/ 18288 h 18288"/>
              <a:gd name="connsiteX12" fmla="*/ 1965046 w 4480560"/>
              <a:gd name="connsiteY12" fmla="*/ 18288 h 18288"/>
              <a:gd name="connsiteX13" fmla="*/ 1459382 w 4480560"/>
              <a:gd name="connsiteY13" fmla="*/ 18288 h 18288"/>
              <a:gd name="connsiteX14" fmla="*/ 774497 w 4480560"/>
              <a:gd name="connsiteY14" fmla="*/ 18288 h 18288"/>
              <a:gd name="connsiteX15" fmla="*/ 0 w 4480560"/>
              <a:gd name="connsiteY15" fmla="*/ 18288 h 18288"/>
              <a:gd name="connsiteX16" fmla="*/ 0 w 4480560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480560" h="18288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80958" y="7429"/>
                  <a:pt x="4480540" y="10822"/>
                  <a:pt x="4480560" y="18288"/>
                </a:cubicBezTo>
                <a:cubicBezTo>
                  <a:pt x="4314132" y="14924"/>
                  <a:pt x="4028383" y="36632"/>
                  <a:pt x="3840480" y="18288"/>
                </a:cubicBezTo>
                <a:cubicBezTo>
                  <a:pt x="3652577" y="-56"/>
                  <a:pt x="3547615" y="2848"/>
                  <a:pt x="3290011" y="18288"/>
                </a:cubicBezTo>
                <a:cubicBezTo>
                  <a:pt x="3032407" y="33728"/>
                  <a:pt x="2830268" y="8719"/>
                  <a:pt x="2560320" y="18288"/>
                </a:cubicBezTo>
                <a:cubicBezTo>
                  <a:pt x="2290372" y="27857"/>
                  <a:pt x="2147422" y="6728"/>
                  <a:pt x="1965046" y="18288"/>
                </a:cubicBezTo>
                <a:cubicBezTo>
                  <a:pt x="1782670" y="29848"/>
                  <a:pt x="1689791" y="40680"/>
                  <a:pt x="1459382" y="18288"/>
                </a:cubicBezTo>
                <a:cubicBezTo>
                  <a:pt x="1228973" y="-4104"/>
                  <a:pt x="915486" y="36501"/>
                  <a:pt x="774497" y="18288"/>
                </a:cubicBezTo>
                <a:cubicBezTo>
                  <a:pt x="633508" y="75"/>
                  <a:pt x="361442" y="-11107"/>
                  <a:pt x="0" y="18288"/>
                </a:cubicBezTo>
                <a:cubicBezTo>
                  <a:pt x="-591" y="13205"/>
                  <a:pt x="-663" y="6329"/>
                  <a:pt x="0" y="0"/>
                </a:cubicBezTo>
                <a:close/>
              </a:path>
              <a:path w="4480560" h="18288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79674" y="5429"/>
                  <a:pt x="4481381" y="14046"/>
                  <a:pt x="4480560" y="18288"/>
                </a:cubicBezTo>
                <a:cubicBezTo>
                  <a:pt x="4279652" y="-6850"/>
                  <a:pt x="4200762" y="41566"/>
                  <a:pt x="3930091" y="18288"/>
                </a:cubicBezTo>
                <a:cubicBezTo>
                  <a:pt x="3659420" y="-4990"/>
                  <a:pt x="3456052" y="22294"/>
                  <a:pt x="3290011" y="18288"/>
                </a:cubicBezTo>
                <a:cubicBezTo>
                  <a:pt x="3123970" y="14282"/>
                  <a:pt x="2882392" y="32818"/>
                  <a:pt x="2649931" y="18288"/>
                </a:cubicBezTo>
                <a:cubicBezTo>
                  <a:pt x="2417470" y="3758"/>
                  <a:pt x="2238426" y="7337"/>
                  <a:pt x="2054657" y="18288"/>
                </a:cubicBezTo>
                <a:cubicBezTo>
                  <a:pt x="1870888" y="29239"/>
                  <a:pt x="1566368" y="45040"/>
                  <a:pt x="1324966" y="18288"/>
                </a:cubicBezTo>
                <a:cubicBezTo>
                  <a:pt x="1083564" y="-8464"/>
                  <a:pt x="787410" y="10946"/>
                  <a:pt x="595274" y="18288"/>
                </a:cubicBezTo>
                <a:cubicBezTo>
                  <a:pt x="403138" y="25630"/>
                  <a:pt x="169622" y="10499"/>
                  <a:pt x="0" y="18288"/>
                </a:cubicBezTo>
                <a:cubicBezTo>
                  <a:pt x="668" y="13665"/>
                  <a:pt x="578" y="567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5126418" y="552090"/>
            <a:ext cx="6224335" cy="5858757"/>
          </a:xfrm>
        </p:spPr>
        <p:txBody>
          <a:bodyPr anchor="ctr">
            <a:norm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hu-HU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B. D. Balás, Távírótól a rádióig, Ad </a:t>
            </a:r>
            <a:r>
              <a:rPr lang="hu-HU" sz="12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Librum</a:t>
            </a:r>
            <a:r>
              <a:rPr lang="hu-HU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Budapest, 2009.</a:t>
            </a:r>
          </a:p>
          <a:p>
            <a:pPr marL="342900" indent="-342900">
              <a:buFont typeface="+mj-lt"/>
              <a:buAutoNum type="arabicPeriod"/>
            </a:pPr>
            <a:r>
              <a:rPr lang="hu-HU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B. </a:t>
            </a:r>
            <a:r>
              <a:rPr lang="hu-HU" sz="12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Endrődi</a:t>
            </a:r>
            <a:r>
              <a:rPr lang="hu-HU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A Csepeli Rádióállomás, in: Postai és Távközlési Múzeumi Alapítvány Évkönyve 1994, Postai és Távközlési Múzeumi Alapítvány, Budapest, 1995.</a:t>
            </a:r>
          </a:p>
          <a:p>
            <a:pPr marL="342900" indent="-342900">
              <a:buFont typeface="+mj-lt"/>
              <a:buAutoNum type="arabicPeriod"/>
            </a:pPr>
            <a:r>
              <a:rPr lang="hu-HU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A. </a:t>
            </a:r>
            <a:r>
              <a:rPr lang="hu-HU" sz="12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Slaby</a:t>
            </a:r>
            <a:r>
              <a:rPr lang="hu-HU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és G. </a:t>
            </a:r>
            <a:r>
              <a:rPr lang="hu-HU" sz="12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Kreuzer</a:t>
            </a:r>
            <a:r>
              <a:rPr lang="hu-HU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A szikratávíró, Franklin-társulat, Budapest, 1912.</a:t>
            </a:r>
          </a:p>
          <a:p>
            <a:pPr marL="342900" indent="-342900">
              <a:buFont typeface="+mj-lt"/>
              <a:buAutoNum type="arabicPeriod"/>
            </a:pPr>
            <a:r>
              <a:rPr lang="hu-HU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B. D. Balás, A központi hatalmak hadseregének korszerű kisrádió-állomása az I. világháború végén, Haditechnika, 2011. 2, 15-18.</a:t>
            </a:r>
          </a:p>
          <a:p>
            <a:pPr marL="342900" indent="-342900">
              <a:buFont typeface="+mj-lt"/>
              <a:buAutoNum type="arabicPeriod"/>
            </a:pPr>
            <a:r>
              <a:rPr lang="hu-HU" sz="12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Solff</a:t>
            </a:r>
            <a:r>
              <a:rPr lang="hu-HU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Karl, Telefunken </a:t>
            </a:r>
            <a:r>
              <a:rPr lang="hu-HU" sz="12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im</a:t>
            </a:r>
            <a:r>
              <a:rPr lang="hu-HU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hu-HU" sz="12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deutschen</a:t>
            </a:r>
            <a:r>
              <a:rPr lang="hu-HU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hu-HU" sz="12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Heere</a:t>
            </a:r>
            <a:r>
              <a:rPr lang="hu-HU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Telefunken Zeitung, 1919. május, 11-24.</a:t>
            </a:r>
          </a:p>
          <a:p>
            <a:pPr marL="342900" indent="-342900">
              <a:buFont typeface="+mj-lt"/>
              <a:buAutoNum type="arabicPeriod"/>
            </a:pPr>
            <a:r>
              <a:rPr lang="hu-HU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S. Mészáros, A 90 éves Tungsram vevőcsőgyártásának története, Híradástechnika,1986, 436-446.</a:t>
            </a:r>
          </a:p>
          <a:p>
            <a:pPr marL="342900" indent="-342900">
              <a:buFont typeface="+mj-lt"/>
              <a:buAutoNum type="arabicPeriod"/>
            </a:pPr>
            <a:r>
              <a:rPr lang="hu-HU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I. Tóth, A budapesti híradástechnikai ipar kezdetei, A Telefongyár első évtizedei, in: Tanulmányok Budapest múltjából, Budapesti történeti múzeum évkönyve, Budapesti Történeti Múzeum, Budapest, 1971, 309-333.</a:t>
            </a:r>
          </a:p>
          <a:p>
            <a:pPr marL="342900" indent="-342900">
              <a:buFont typeface="+mj-lt"/>
              <a:buAutoNum type="arabicPeriod"/>
            </a:pPr>
            <a:r>
              <a:rPr lang="hu-HU" sz="12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n.n.</a:t>
            </a:r>
            <a:r>
              <a:rPr lang="hu-HU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hu-HU" sz="12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Empfangsapparat</a:t>
            </a:r>
            <a:r>
              <a:rPr lang="hu-HU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hu-HU" sz="12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für</a:t>
            </a:r>
            <a:r>
              <a:rPr lang="hu-HU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hu-HU" sz="12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Luftschiff</a:t>
            </a:r>
            <a:r>
              <a:rPr lang="hu-HU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und Ballon „System Telefunken", Telefunken Zeitung, 1912. április, 63-66.</a:t>
            </a:r>
          </a:p>
          <a:p>
            <a:pPr marL="342900" indent="-342900">
              <a:buFont typeface="+mj-lt"/>
              <a:buAutoNum type="arabicPeriod"/>
            </a:pPr>
            <a:r>
              <a:rPr lang="hu-HU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R. Tábori, I. P. Valkó és D. </a:t>
            </a:r>
            <a:r>
              <a:rPr lang="hu-HU" sz="12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Ambrózy</a:t>
            </a:r>
            <a:r>
              <a:rPr lang="hu-HU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A hírközlés regénye, Minerva, Budapest, 1967.</a:t>
            </a:r>
          </a:p>
          <a:p>
            <a:pPr marL="342900" indent="-342900">
              <a:buFont typeface="+mj-lt"/>
              <a:buAutoNum type="arabicPeriod"/>
            </a:pPr>
            <a:r>
              <a:rPr lang="hu-HU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J. Jáki, Katonai rádiótechnika, Királyi Magyar Egyetemi Nyomda, Budapest, 1944.</a:t>
            </a:r>
          </a:p>
          <a:p>
            <a:pPr marL="342900" indent="-342900">
              <a:buFont typeface="+mj-lt"/>
              <a:buAutoNum type="arabicPeriod"/>
            </a:pPr>
            <a:r>
              <a:rPr lang="hu-HU" sz="12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n.n.</a:t>
            </a:r>
            <a:r>
              <a:rPr lang="hu-HU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A dróttalan távíró sikere, Népszava, 1909. április 1, 8.</a:t>
            </a:r>
          </a:p>
          <a:p>
            <a:pPr marL="342900" indent="-342900">
              <a:buFont typeface="+mj-lt"/>
              <a:buAutoNum type="arabicPeriod"/>
            </a:pPr>
            <a:r>
              <a:rPr lang="hu-HU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J. Hollós, I. </a:t>
            </a:r>
            <a:r>
              <a:rPr lang="hu-HU" sz="12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Pfeifer</a:t>
            </a:r>
            <a:r>
              <a:rPr lang="hu-HU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A technika vívmányai az utolsó száz évben, Athenaeum, Budapest 1905</a:t>
            </a:r>
          </a:p>
          <a:p>
            <a:pPr marL="342900" indent="-342900">
              <a:buFont typeface="+mj-lt"/>
              <a:buAutoNum type="arabicPeriod"/>
            </a:pPr>
            <a:r>
              <a:rPr lang="hu-HU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Alan Taylor, World </a:t>
            </a:r>
            <a:r>
              <a:rPr lang="hu-HU" sz="12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War</a:t>
            </a:r>
            <a:r>
              <a:rPr lang="hu-HU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I in </a:t>
            </a:r>
            <a:r>
              <a:rPr lang="hu-HU" sz="12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Photos</a:t>
            </a:r>
            <a:r>
              <a:rPr lang="hu-HU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hu-HU" sz="12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Technology</a:t>
            </a:r>
            <a:r>
              <a:rPr lang="hu-HU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2014, https://www.theatlantic.com/photo/2014/04/world-war-i-in-photos-technology/507305/ (letöltés: 2023.06.16.)</a:t>
            </a:r>
          </a:p>
          <a:p>
            <a:pPr marL="342900" indent="-342900">
              <a:buFont typeface="+mj-lt"/>
              <a:buAutoNum type="arabicPeriod"/>
            </a:pPr>
            <a:r>
              <a:rPr lang="hu-HU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Csepeli szikratávíró (http://www.postamuzeum.hu/hu/targyak/1613/tavlati-kep-26)</a:t>
            </a:r>
          </a:p>
        </p:txBody>
      </p:sp>
    </p:spTree>
    <p:extLst>
      <p:ext uri="{BB962C8B-B14F-4D97-AF65-F5344CB8AC3E}">
        <p14:creationId xmlns:p14="http://schemas.microsoft.com/office/powerpoint/2010/main" val="47163380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9B6CD22E-2269-419F-9E81-016EA035D4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4">
            <a:extLst>
              <a:ext uri="{FF2B5EF4-FFF2-40B4-BE49-F238E27FC236}">
                <a16:creationId xmlns:a16="http://schemas.microsoft.com/office/drawing/2014/main" id="{A187F634-35E5-4032-8057-7AF91B3F413A}"/>
              </a:ext>
            </a:extLst>
          </p:cNvPr>
          <p:cNvSpPr txBox="1">
            <a:spLocks noChangeArrowheads="1"/>
          </p:cNvSpPr>
          <p:nvPr/>
        </p:nvSpPr>
        <p:spPr>
          <a:xfrm>
            <a:off x="647132" y="1295231"/>
            <a:ext cx="5895178" cy="380744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90000"/>
              </a:lnSpc>
              <a:spcAft>
                <a:spcPts val="600"/>
              </a:spcAft>
              <a:defRPr/>
            </a:pPr>
            <a:r>
              <a:rPr lang="en-US" sz="66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Köszönöm a figyelmet!</a:t>
            </a:r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AA607D34-E2A9-4595-9DB2-5472E077CA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307082" y="0"/>
            <a:ext cx="4884918" cy="6858000"/>
          </a:xfrm>
          <a:custGeom>
            <a:avLst/>
            <a:gdLst>
              <a:gd name="connsiteX0" fmla="*/ 1097203 w 4884918"/>
              <a:gd name="connsiteY0" fmla="*/ 0 h 6858000"/>
              <a:gd name="connsiteX1" fmla="*/ 1154155 w 4884918"/>
              <a:gd name="connsiteY1" fmla="*/ 0 h 6858000"/>
              <a:gd name="connsiteX2" fmla="*/ 972305 w 4884918"/>
              <a:gd name="connsiteY2" fmla="*/ 343212 h 6858000"/>
              <a:gd name="connsiteX3" fmla="*/ 780524 w 4884918"/>
              <a:gd name="connsiteY3" fmla="*/ 761067 h 6858000"/>
              <a:gd name="connsiteX4" fmla="*/ 737045 w 4884918"/>
              <a:gd name="connsiteY4" fmla="*/ 865164 h 6858000"/>
              <a:gd name="connsiteX5" fmla="*/ 762322 w 4884918"/>
              <a:gd name="connsiteY5" fmla="*/ 830676 h 6858000"/>
              <a:gd name="connsiteX6" fmla="*/ 1118805 w 4884918"/>
              <a:gd name="connsiteY6" fmla="*/ 160440 h 6858000"/>
              <a:gd name="connsiteX7" fmla="*/ 1221640 w 4884918"/>
              <a:gd name="connsiteY7" fmla="*/ 0 h 6858000"/>
              <a:gd name="connsiteX8" fmla="*/ 4884918 w 4884918"/>
              <a:gd name="connsiteY8" fmla="*/ 0 h 6858000"/>
              <a:gd name="connsiteX9" fmla="*/ 4884918 w 4884918"/>
              <a:gd name="connsiteY9" fmla="*/ 6857999 h 6858000"/>
              <a:gd name="connsiteX10" fmla="*/ 4884918 w 4884918"/>
              <a:gd name="connsiteY10" fmla="*/ 6858000 h 6858000"/>
              <a:gd name="connsiteX11" fmla="*/ 704817 w 4884918"/>
              <a:gd name="connsiteY11" fmla="*/ 6858000 h 6858000"/>
              <a:gd name="connsiteX12" fmla="*/ 618717 w 4884918"/>
              <a:gd name="connsiteY12" fmla="*/ 6672538 h 6858000"/>
              <a:gd name="connsiteX13" fmla="*/ 309324 w 4884918"/>
              <a:gd name="connsiteY13" fmla="*/ 5833618 h 6858000"/>
              <a:gd name="connsiteX14" fmla="*/ 209850 w 4884918"/>
              <a:gd name="connsiteY14" fmla="*/ 5484180 h 6858000"/>
              <a:gd name="connsiteX15" fmla="*/ 211619 w 4884918"/>
              <a:gd name="connsiteY15" fmla="*/ 5517653 h 6858000"/>
              <a:gd name="connsiteX16" fmla="*/ 361778 w 4884918"/>
              <a:gd name="connsiteY16" fmla="*/ 6145524 h 6858000"/>
              <a:gd name="connsiteX17" fmla="*/ 591356 w 4884918"/>
              <a:gd name="connsiteY17" fmla="*/ 6843306 h 6858000"/>
              <a:gd name="connsiteX18" fmla="*/ 597415 w 4884918"/>
              <a:gd name="connsiteY18" fmla="*/ 6858000 h 6858000"/>
              <a:gd name="connsiteX19" fmla="*/ 545224 w 4884918"/>
              <a:gd name="connsiteY19" fmla="*/ 6858000 h 6858000"/>
              <a:gd name="connsiteX20" fmla="*/ 533604 w 4884918"/>
              <a:gd name="connsiteY20" fmla="*/ 6830072 h 6858000"/>
              <a:gd name="connsiteX21" fmla="*/ 169657 w 4884918"/>
              <a:gd name="connsiteY21" fmla="*/ 5556577 h 6858000"/>
              <a:gd name="connsiteX22" fmla="*/ 12169 w 4884918"/>
              <a:gd name="connsiteY22" fmla="*/ 4362835 h 6858000"/>
              <a:gd name="connsiteX23" fmla="*/ 46168 w 4884918"/>
              <a:gd name="connsiteY23" fmla="*/ 3338487 h 6858000"/>
              <a:gd name="connsiteX24" fmla="*/ 490574 w 4884918"/>
              <a:gd name="connsiteY24" fmla="*/ 1381078 h 6858000"/>
              <a:gd name="connsiteX25" fmla="*/ 984701 w 4884918"/>
              <a:gd name="connsiteY25" fmla="*/ 208241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4884918" h="6858000">
                <a:moveTo>
                  <a:pt x="1097203" y="0"/>
                </a:moveTo>
                <a:lnTo>
                  <a:pt x="1154155" y="0"/>
                </a:lnTo>
                <a:lnTo>
                  <a:pt x="972305" y="343212"/>
                </a:lnTo>
                <a:cubicBezTo>
                  <a:pt x="904739" y="480367"/>
                  <a:pt x="840941" y="619727"/>
                  <a:pt x="780524" y="761067"/>
                </a:cubicBezTo>
                <a:cubicBezTo>
                  <a:pt x="765737" y="795681"/>
                  <a:pt x="751579" y="830550"/>
                  <a:pt x="737045" y="865164"/>
                </a:cubicBezTo>
                <a:cubicBezTo>
                  <a:pt x="748306" y="856057"/>
                  <a:pt x="757014" y="844174"/>
                  <a:pt x="762322" y="830676"/>
                </a:cubicBezTo>
                <a:cubicBezTo>
                  <a:pt x="870201" y="600612"/>
                  <a:pt x="988539" y="376889"/>
                  <a:pt x="1118805" y="160440"/>
                </a:cubicBezTo>
                <a:lnTo>
                  <a:pt x="1221640" y="0"/>
                </a:lnTo>
                <a:lnTo>
                  <a:pt x="4884918" y="0"/>
                </a:lnTo>
                <a:lnTo>
                  <a:pt x="4884918" y="6857999"/>
                </a:lnTo>
                <a:lnTo>
                  <a:pt x="4884918" y="6858000"/>
                </a:lnTo>
                <a:lnTo>
                  <a:pt x="704817" y="6858000"/>
                </a:lnTo>
                <a:lnTo>
                  <a:pt x="618717" y="6672538"/>
                </a:lnTo>
                <a:cubicBezTo>
                  <a:pt x="501618" y="6400947"/>
                  <a:pt x="398622" y="6121213"/>
                  <a:pt x="309324" y="5833618"/>
                </a:cubicBezTo>
                <a:cubicBezTo>
                  <a:pt x="275071" y="5723183"/>
                  <a:pt x="246125" y="5611225"/>
                  <a:pt x="209850" y="5484180"/>
                </a:cubicBezTo>
                <a:cubicBezTo>
                  <a:pt x="209859" y="5495363"/>
                  <a:pt x="210448" y="5506534"/>
                  <a:pt x="211619" y="5517653"/>
                </a:cubicBezTo>
                <a:cubicBezTo>
                  <a:pt x="261166" y="5727113"/>
                  <a:pt x="303888" y="5938474"/>
                  <a:pt x="361778" y="6145524"/>
                </a:cubicBezTo>
                <a:cubicBezTo>
                  <a:pt x="428356" y="6383258"/>
                  <a:pt x="504422" y="6616111"/>
                  <a:pt x="591356" y="6843306"/>
                </a:cubicBezTo>
                <a:lnTo>
                  <a:pt x="597415" y="6858000"/>
                </a:lnTo>
                <a:lnTo>
                  <a:pt x="545224" y="6858000"/>
                </a:lnTo>
                <a:lnTo>
                  <a:pt x="533604" y="6830072"/>
                </a:lnTo>
                <a:cubicBezTo>
                  <a:pt x="376384" y="6416985"/>
                  <a:pt x="257344" y="5991917"/>
                  <a:pt x="169657" y="5556577"/>
                </a:cubicBezTo>
                <a:cubicBezTo>
                  <a:pt x="90154" y="5162256"/>
                  <a:pt x="43261" y="4763750"/>
                  <a:pt x="12169" y="4362835"/>
                </a:cubicBezTo>
                <a:cubicBezTo>
                  <a:pt x="-14122" y="4019865"/>
                  <a:pt x="4458" y="3679429"/>
                  <a:pt x="46168" y="3338487"/>
                </a:cubicBezTo>
                <a:cubicBezTo>
                  <a:pt x="125796" y="2672248"/>
                  <a:pt x="274744" y="2016203"/>
                  <a:pt x="490574" y="1381078"/>
                </a:cubicBezTo>
                <a:cubicBezTo>
                  <a:pt x="629230" y="976550"/>
                  <a:pt x="791584" y="584320"/>
                  <a:pt x="984701" y="208241"/>
                </a:cubicBezTo>
                <a:close/>
              </a:path>
            </a:pathLst>
          </a:custGeom>
          <a:solidFill>
            <a:schemeClr val="accent2"/>
          </a:solidFill>
          <a:ln w="685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19" name="sketch line">
            <a:extLst>
              <a:ext uri="{FF2B5EF4-FFF2-40B4-BE49-F238E27FC236}">
                <a16:creationId xmlns:a16="http://schemas.microsoft.com/office/drawing/2014/main" id="{63DAB858-5A0C-4AFF-AAC6-705EDF8DB7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50180" y="5439978"/>
            <a:ext cx="5897880" cy="18288"/>
          </a:xfrm>
          <a:custGeom>
            <a:avLst/>
            <a:gdLst>
              <a:gd name="connsiteX0" fmla="*/ 0 w 5897880"/>
              <a:gd name="connsiteY0" fmla="*/ 0 h 18288"/>
              <a:gd name="connsiteX1" fmla="*/ 537362 w 5897880"/>
              <a:gd name="connsiteY1" fmla="*/ 0 h 18288"/>
              <a:gd name="connsiteX2" fmla="*/ 1133704 w 5897880"/>
              <a:gd name="connsiteY2" fmla="*/ 0 h 18288"/>
              <a:gd name="connsiteX3" fmla="*/ 1671066 w 5897880"/>
              <a:gd name="connsiteY3" fmla="*/ 0 h 18288"/>
              <a:gd name="connsiteX4" fmla="*/ 2385365 w 5897880"/>
              <a:gd name="connsiteY4" fmla="*/ 0 h 18288"/>
              <a:gd name="connsiteX5" fmla="*/ 3040685 w 5897880"/>
              <a:gd name="connsiteY5" fmla="*/ 0 h 18288"/>
              <a:gd name="connsiteX6" fmla="*/ 3696005 w 5897880"/>
              <a:gd name="connsiteY6" fmla="*/ 0 h 18288"/>
              <a:gd name="connsiteX7" fmla="*/ 4469282 w 5897880"/>
              <a:gd name="connsiteY7" fmla="*/ 0 h 18288"/>
              <a:gd name="connsiteX8" fmla="*/ 5183581 w 5897880"/>
              <a:gd name="connsiteY8" fmla="*/ 0 h 18288"/>
              <a:gd name="connsiteX9" fmla="*/ 5897880 w 5897880"/>
              <a:gd name="connsiteY9" fmla="*/ 0 h 18288"/>
              <a:gd name="connsiteX10" fmla="*/ 5897880 w 5897880"/>
              <a:gd name="connsiteY10" fmla="*/ 18288 h 18288"/>
              <a:gd name="connsiteX11" fmla="*/ 5419496 w 5897880"/>
              <a:gd name="connsiteY11" fmla="*/ 18288 h 18288"/>
              <a:gd name="connsiteX12" fmla="*/ 4882134 w 5897880"/>
              <a:gd name="connsiteY12" fmla="*/ 18288 h 18288"/>
              <a:gd name="connsiteX13" fmla="*/ 4167835 w 5897880"/>
              <a:gd name="connsiteY13" fmla="*/ 18288 h 18288"/>
              <a:gd name="connsiteX14" fmla="*/ 3394558 w 5897880"/>
              <a:gd name="connsiteY14" fmla="*/ 18288 h 18288"/>
              <a:gd name="connsiteX15" fmla="*/ 2798216 w 5897880"/>
              <a:gd name="connsiteY15" fmla="*/ 18288 h 18288"/>
              <a:gd name="connsiteX16" fmla="*/ 2024939 w 5897880"/>
              <a:gd name="connsiteY16" fmla="*/ 18288 h 18288"/>
              <a:gd name="connsiteX17" fmla="*/ 1487576 w 5897880"/>
              <a:gd name="connsiteY17" fmla="*/ 18288 h 18288"/>
              <a:gd name="connsiteX18" fmla="*/ 1009193 w 5897880"/>
              <a:gd name="connsiteY18" fmla="*/ 18288 h 18288"/>
              <a:gd name="connsiteX19" fmla="*/ 0 w 5897880"/>
              <a:gd name="connsiteY19" fmla="*/ 18288 h 18288"/>
              <a:gd name="connsiteX20" fmla="*/ 0 w 5897880"/>
              <a:gd name="connsiteY20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5897880" h="18288" fill="none" extrusionOk="0">
                <a:moveTo>
                  <a:pt x="0" y="0"/>
                </a:moveTo>
                <a:cubicBezTo>
                  <a:pt x="232564" y="21549"/>
                  <a:pt x="389747" y="7320"/>
                  <a:pt x="537362" y="0"/>
                </a:cubicBezTo>
                <a:cubicBezTo>
                  <a:pt x="684977" y="-7320"/>
                  <a:pt x="894159" y="-7726"/>
                  <a:pt x="1133704" y="0"/>
                </a:cubicBezTo>
                <a:cubicBezTo>
                  <a:pt x="1373249" y="7726"/>
                  <a:pt x="1440352" y="-304"/>
                  <a:pt x="1671066" y="0"/>
                </a:cubicBezTo>
                <a:cubicBezTo>
                  <a:pt x="1901780" y="304"/>
                  <a:pt x="2091497" y="765"/>
                  <a:pt x="2385365" y="0"/>
                </a:cubicBezTo>
                <a:cubicBezTo>
                  <a:pt x="2679233" y="-765"/>
                  <a:pt x="2762926" y="2802"/>
                  <a:pt x="3040685" y="0"/>
                </a:cubicBezTo>
                <a:cubicBezTo>
                  <a:pt x="3318444" y="-2802"/>
                  <a:pt x="3409726" y="9093"/>
                  <a:pt x="3696005" y="0"/>
                </a:cubicBezTo>
                <a:cubicBezTo>
                  <a:pt x="3982284" y="-9093"/>
                  <a:pt x="4087272" y="27119"/>
                  <a:pt x="4469282" y="0"/>
                </a:cubicBezTo>
                <a:cubicBezTo>
                  <a:pt x="4851292" y="-27119"/>
                  <a:pt x="4924835" y="26473"/>
                  <a:pt x="5183581" y="0"/>
                </a:cubicBezTo>
                <a:cubicBezTo>
                  <a:pt x="5442327" y="-26473"/>
                  <a:pt x="5598463" y="7328"/>
                  <a:pt x="5897880" y="0"/>
                </a:cubicBezTo>
                <a:cubicBezTo>
                  <a:pt x="5898259" y="7355"/>
                  <a:pt x="5898164" y="10249"/>
                  <a:pt x="5897880" y="18288"/>
                </a:cubicBezTo>
                <a:cubicBezTo>
                  <a:pt x="5682742" y="31268"/>
                  <a:pt x="5520014" y="14700"/>
                  <a:pt x="5419496" y="18288"/>
                </a:cubicBezTo>
                <a:cubicBezTo>
                  <a:pt x="5318978" y="21876"/>
                  <a:pt x="5012864" y="-2446"/>
                  <a:pt x="4882134" y="18288"/>
                </a:cubicBezTo>
                <a:cubicBezTo>
                  <a:pt x="4751404" y="39022"/>
                  <a:pt x="4313676" y="-3937"/>
                  <a:pt x="4167835" y="18288"/>
                </a:cubicBezTo>
                <a:cubicBezTo>
                  <a:pt x="4021994" y="40513"/>
                  <a:pt x="3715729" y="50049"/>
                  <a:pt x="3394558" y="18288"/>
                </a:cubicBezTo>
                <a:cubicBezTo>
                  <a:pt x="3073387" y="-13473"/>
                  <a:pt x="3093227" y="29828"/>
                  <a:pt x="2798216" y="18288"/>
                </a:cubicBezTo>
                <a:cubicBezTo>
                  <a:pt x="2503205" y="6748"/>
                  <a:pt x="2297615" y="22459"/>
                  <a:pt x="2024939" y="18288"/>
                </a:cubicBezTo>
                <a:cubicBezTo>
                  <a:pt x="1752263" y="14117"/>
                  <a:pt x="1629814" y="-5485"/>
                  <a:pt x="1487576" y="18288"/>
                </a:cubicBezTo>
                <a:cubicBezTo>
                  <a:pt x="1345338" y="42061"/>
                  <a:pt x="1238885" y="15810"/>
                  <a:pt x="1009193" y="18288"/>
                </a:cubicBezTo>
                <a:cubicBezTo>
                  <a:pt x="779501" y="20766"/>
                  <a:pt x="441829" y="-24679"/>
                  <a:pt x="0" y="18288"/>
                </a:cubicBezTo>
                <a:cubicBezTo>
                  <a:pt x="-384" y="12702"/>
                  <a:pt x="-513" y="4636"/>
                  <a:pt x="0" y="0"/>
                </a:cubicBezTo>
                <a:close/>
              </a:path>
              <a:path w="5897880" h="18288" stroke="0" extrusionOk="0">
                <a:moveTo>
                  <a:pt x="0" y="0"/>
                </a:moveTo>
                <a:cubicBezTo>
                  <a:pt x="196299" y="-26676"/>
                  <a:pt x="463834" y="6738"/>
                  <a:pt x="596341" y="0"/>
                </a:cubicBezTo>
                <a:cubicBezTo>
                  <a:pt x="728848" y="-6738"/>
                  <a:pt x="857267" y="1845"/>
                  <a:pt x="1074725" y="0"/>
                </a:cubicBezTo>
                <a:cubicBezTo>
                  <a:pt x="1292183" y="-1845"/>
                  <a:pt x="1545672" y="3744"/>
                  <a:pt x="1848002" y="0"/>
                </a:cubicBezTo>
                <a:cubicBezTo>
                  <a:pt x="2150332" y="-3744"/>
                  <a:pt x="2306688" y="-14526"/>
                  <a:pt x="2444344" y="0"/>
                </a:cubicBezTo>
                <a:cubicBezTo>
                  <a:pt x="2582000" y="14526"/>
                  <a:pt x="2761095" y="-11862"/>
                  <a:pt x="3040685" y="0"/>
                </a:cubicBezTo>
                <a:cubicBezTo>
                  <a:pt x="3320275" y="11862"/>
                  <a:pt x="3622320" y="-32867"/>
                  <a:pt x="3813962" y="0"/>
                </a:cubicBezTo>
                <a:cubicBezTo>
                  <a:pt x="4005604" y="32867"/>
                  <a:pt x="4117810" y="-10778"/>
                  <a:pt x="4351325" y="0"/>
                </a:cubicBezTo>
                <a:cubicBezTo>
                  <a:pt x="4584840" y="10778"/>
                  <a:pt x="4963783" y="-32384"/>
                  <a:pt x="5124602" y="0"/>
                </a:cubicBezTo>
                <a:cubicBezTo>
                  <a:pt x="5285421" y="32384"/>
                  <a:pt x="5705238" y="-29538"/>
                  <a:pt x="5897880" y="0"/>
                </a:cubicBezTo>
                <a:cubicBezTo>
                  <a:pt x="5898220" y="5688"/>
                  <a:pt x="5897711" y="13142"/>
                  <a:pt x="5897880" y="18288"/>
                </a:cubicBezTo>
                <a:cubicBezTo>
                  <a:pt x="5630425" y="-1425"/>
                  <a:pt x="5532865" y="12244"/>
                  <a:pt x="5242560" y="18288"/>
                </a:cubicBezTo>
                <a:cubicBezTo>
                  <a:pt x="4952255" y="24332"/>
                  <a:pt x="4783060" y="5748"/>
                  <a:pt x="4646219" y="18288"/>
                </a:cubicBezTo>
                <a:cubicBezTo>
                  <a:pt x="4509378" y="30828"/>
                  <a:pt x="4163771" y="-13995"/>
                  <a:pt x="3872941" y="18288"/>
                </a:cubicBezTo>
                <a:cubicBezTo>
                  <a:pt x="3582111" y="50571"/>
                  <a:pt x="3362704" y="-1402"/>
                  <a:pt x="3099664" y="18288"/>
                </a:cubicBezTo>
                <a:cubicBezTo>
                  <a:pt x="2836624" y="37978"/>
                  <a:pt x="2747441" y="19657"/>
                  <a:pt x="2562301" y="18288"/>
                </a:cubicBezTo>
                <a:cubicBezTo>
                  <a:pt x="2377161" y="16919"/>
                  <a:pt x="2104946" y="21735"/>
                  <a:pt x="1906981" y="18288"/>
                </a:cubicBezTo>
                <a:cubicBezTo>
                  <a:pt x="1709016" y="14841"/>
                  <a:pt x="1304654" y="-2323"/>
                  <a:pt x="1133704" y="18288"/>
                </a:cubicBezTo>
                <a:cubicBezTo>
                  <a:pt x="962754" y="38899"/>
                  <a:pt x="457048" y="2985"/>
                  <a:pt x="0" y="18288"/>
                </a:cubicBezTo>
                <a:cubicBezTo>
                  <a:pt x="-478" y="10520"/>
                  <a:pt x="210" y="5044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sketch line 2">
            <a:extLst>
              <a:ext uri="{FF2B5EF4-FFF2-40B4-BE49-F238E27FC236}">
                <a16:creationId xmlns:a16="http://schemas.microsoft.com/office/drawing/2014/main" id="{8FFD9892-EDE5-4886-A313-66099DA8C8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850653" y="5626353"/>
            <a:ext cx="3479619" cy="18288"/>
          </a:xfrm>
          <a:custGeom>
            <a:avLst/>
            <a:gdLst>
              <a:gd name="connsiteX0" fmla="*/ 0 w 3479619"/>
              <a:gd name="connsiteY0" fmla="*/ 0 h 18288"/>
              <a:gd name="connsiteX1" fmla="*/ 661128 w 3479619"/>
              <a:gd name="connsiteY1" fmla="*/ 0 h 18288"/>
              <a:gd name="connsiteX2" fmla="*/ 1357051 w 3479619"/>
              <a:gd name="connsiteY2" fmla="*/ 0 h 18288"/>
              <a:gd name="connsiteX3" fmla="*/ 2087771 w 3479619"/>
              <a:gd name="connsiteY3" fmla="*/ 0 h 18288"/>
              <a:gd name="connsiteX4" fmla="*/ 2818491 w 3479619"/>
              <a:gd name="connsiteY4" fmla="*/ 0 h 18288"/>
              <a:gd name="connsiteX5" fmla="*/ 3479619 w 3479619"/>
              <a:gd name="connsiteY5" fmla="*/ 0 h 18288"/>
              <a:gd name="connsiteX6" fmla="*/ 3479619 w 3479619"/>
              <a:gd name="connsiteY6" fmla="*/ 18288 h 18288"/>
              <a:gd name="connsiteX7" fmla="*/ 2714103 w 3479619"/>
              <a:gd name="connsiteY7" fmla="*/ 18288 h 18288"/>
              <a:gd name="connsiteX8" fmla="*/ 1948587 w 3479619"/>
              <a:gd name="connsiteY8" fmla="*/ 18288 h 18288"/>
              <a:gd name="connsiteX9" fmla="*/ 1252663 w 3479619"/>
              <a:gd name="connsiteY9" fmla="*/ 18288 h 18288"/>
              <a:gd name="connsiteX10" fmla="*/ 0 w 3479619"/>
              <a:gd name="connsiteY10" fmla="*/ 18288 h 18288"/>
              <a:gd name="connsiteX11" fmla="*/ 0 w 3479619"/>
              <a:gd name="connsiteY11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479619" h="18288" fill="none" extrusionOk="0">
                <a:moveTo>
                  <a:pt x="0" y="0"/>
                </a:moveTo>
                <a:cubicBezTo>
                  <a:pt x="178395" y="-3637"/>
                  <a:pt x="368619" y="-28254"/>
                  <a:pt x="661128" y="0"/>
                </a:cubicBezTo>
                <a:cubicBezTo>
                  <a:pt x="953637" y="28254"/>
                  <a:pt x="1022982" y="-4416"/>
                  <a:pt x="1357051" y="0"/>
                </a:cubicBezTo>
                <a:cubicBezTo>
                  <a:pt x="1691120" y="4416"/>
                  <a:pt x="1729558" y="27777"/>
                  <a:pt x="2087771" y="0"/>
                </a:cubicBezTo>
                <a:cubicBezTo>
                  <a:pt x="2445984" y="-27777"/>
                  <a:pt x="2592094" y="4429"/>
                  <a:pt x="2818491" y="0"/>
                </a:cubicBezTo>
                <a:cubicBezTo>
                  <a:pt x="3044888" y="-4429"/>
                  <a:pt x="3204567" y="26471"/>
                  <a:pt x="3479619" y="0"/>
                </a:cubicBezTo>
                <a:cubicBezTo>
                  <a:pt x="3478910" y="8157"/>
                  <a:pt x="3479206" y="12125"/>
                  <a:pt x="3479619" y="18288"/>
                </a:cubicBezTo>
                <a:cubicBezTo>
                  <a:pt x="3315855" y="-2963"/>
                  <a:pt x="3094885" y="26965"/>
                  <a:pt x="2714103" y="18288"/>
                </a:cubicBezTo>
                <a:cubicBezTo>
                  <a:pt x="2333321" y="9611"/>
                  <a:pt x="2260528" y="-15335"/>
                  <a:pt x="1948587" y="18288"/>
                </a:cubicBezTo>
                <a:cubicBezTo>
                  <a:pt x="1636646" y="51911"/>
                  <a:pt x="1489816" y="46369"/>
                  <a:pt x="1252663" y="18288"/>
                </a:cubicBezTo>
                <a:cubicBezTo>
                  <a:pt x="1015510" y="-9793"/>
                  <a:pt x="519812" y="-12177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479619" h="18288" stroke="0" extrusionOk="0">
                <a:moveTo>
                  <a:pt x="0" y="0"/>
                </a:moveTo>
                <a:cubicBezTo>
                  <a:pt x="326045" y="25020"/>
                  <a:pt x="425411" y="-17676"/>
                  <a:pt x="661128" y="0"/>
                </a:cubicBezTo>
                <a:cubicBezTo>
                  <a:pt x="896845" y="17676"/>
                  <a:pt x="1124825" y="1478"/>
                  <a:pt x="1252663" y="0"/>
                </a:cubicBezTo>
                <a:cubicBezTo>
                  <a:pt x="1380502" y="-1478"/>
                  <a:pt x="1694914" y="11788"/>
                  <a:pt x="2018179" y="0"/>
                </a:cubicBezTo>
                <a:cubicBezTo>
                  <a:pt x="2341444" y="-11788"/>
                  <a:pt x="2451167" y="12596"/>
                  <a:pt x="2679307" y="0"/>
                </a:cubicBezTo>
                <a:cubicBezTo>
                  <a:pt x="2907447" y="-12596"/>
                  <a:pt x="3094555" y="23821"/>
                  <a:pt x="3479619" y="0"/>
                </a:cubicBezTo>
                <a:cubicBezTo>
                  <a:pt x="3479355" y="4493"/>
                  <a:pt x="3480003" y="9472"/>
                  <a:pt x="3479619" y="18288"/>
                </a:cubicBezTo>
                <a:cubicBezTo>
                  <a:pt x="3311729" y="36782"/>
                  <a:pt x="3015946" y="7938"/>
                  <a:pt x="2783695" y="18288"/>
                </a:cubicBezTo>
                <a:cubicBezTo>
                  <a:pt x="2551444" y="28638"/>
                  <a:pt x="2398767" y="-13940"/>
                  <a:pt x="2018179" y="18288"/>
                </a:cubicBezTo>
                <a:cubicBezTo>
                  <a:pt x="1637591" y="50516"/>
                  <a:pt x="1634873" y="-6356"/>
                  <a:pt x="1426644" y="18288"/>
                </a:cubicBezTo>
                <a:cubicBezTo>
                  <a:pt x="1218415" y="42932"/>
                  <a:pt x="1006973" y="4094"/>
                  <a:pt x="730720" y="18288"/>
                </a:cubicBezTo>
                <a:cubicBezTo>
                  <a:pt x="454467" y="32482"/>
                  <a:pt x="291313" y="3910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rgbClr val="FFFFFF"/>
          </a:solidFill>
          <a:ln w="41275" cap="rnd">
            <a:solidFill>
              <a:srgbClr val="FFFFFF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344268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4" name="Rectangle 33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Cím 1">
            <a:extLst>
              <a:ext uri="{FF2B5EF4-FFF2-40B4-BE49-F238E27FC236}">
                <a16:creationId xmlns:a16="http://schemas.microsoft.com/office/drawing/2014/main" id="{86C4C50C-2CEC-4468-8788-2CDB09C9E6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hu-HU" sz="5400" dirty="0">
                <a:latin typeface="+mn-lt"/>
              </a:rPr>
              <a:t>Bevezető</a:t>
            </a:r>
          </a:p>
        </p:txBody>
      </p:sp>
      <p:sp>
        <p:nvSpPr>
          <p:cNvPr id="36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onnsiteX0" fmla="*/ 0 w 10853928"/>
              <a:gd name="connsiteY0" fmla="*/ 0 h 18288"/>
              <a:gd name="connsiteX1" fmla="*/ 461292 w 10853928"/>
              <a:gd name="connsiteY1" fmla="*/ 0 h 18288"/>
              <a:gd name="connsiteX2" fmla="*/ 1139662 w 10853928"/>
              <a:gd name="connsiteY2" fmla="*/ 0 h 18288"/>
              <a:gd name="connsiteX3" fmla="*/ 1926572 w 10853928"/>
              <a:gd name="connsiteY3" fmla="*/ 0 h 18288"/>
              <a:gd name="connsiteX4" fmla="*/ 2279325 w 10853928"/>
              <a:gd name="connsiteY4" fmla="*/ 0 h 18288"/>
              <a:gd name="connsiteX5" fmla="*/ 2632078 w 10853928"/>
              <a:gd name="connsiteY5" fmla="*/ 0 h 18288"/>
              <a:gd name="connsiteX6" fmla="*/ 3527527 w 10853928"/>
              <a:gd name="connsiteY6" fmla="*/ 0 h 18288"/>
              <a:gd name="connsiteX7" fmla="*/ 4205897 w 10853928"/>
              <a:gd name="connsiteY7" fmla="*/ 0 h 18288"/>
              <a:gd name="connsiteX8" fmla="*/ 4558650 w 10853928"/>
              <a:gd name="connsiteY8" fmla="*/ 0 h 18288"/>
              <a:gd name="connsiteX9" fmla="*/ 5237020 w 10853928"/>
              <a:gd name="connsiteY9" fmla="*/ 0 h 18288"/>
              <a:gd name="connsiteX10" fmla="*/ 6132469 w 10853928"/>
              <a:gd name="connsiteY10" fmla="*/ 0 h 18288"/>
              <a:gd name="connsiteX11" fmla="*/ 6702301 w 10853928"/>
              <a:gd name="connsiteY11" fmla="*/ 0 h 18288"/>
              <a:gd name="connsiteX12" fmla="*/ 7272132 w 10853928"/>
              <a:gd name="connsiteY12" fmla="*/ 0 h 18288"/>
              <a:gd name="connsiteX13" fmla="*/ 7950502 w 10853928"/>
              <a:gd name="connsiteY13" fmla="*/ 0 h 18288"/>
              <a:gd name="connsiteX14" fmla="*/ 8737412 w 10853928"/>
              <a:gd name="connsiteY14" fmla="*/ 0 h 18288"/>
              <a:gd name="connsiteX15" fmla="*/ 9524322 w 10853928"/>
              <a:gd name="connsiteY15" fmla="*/ 0 h 18288"/>
              <a:gd name="connsiteX16" fmla="*/ 10853928 w 10853928"/>
              <a:gd name="connsiteY16" fmla="*/ 0 h 18288"/>
              <a:gd name="connsiteX17" fmla="*/ 10853928 w 10853928"/>
              <a:gd name="connsiteY17" fmla="*/ 18288 h 18288"/>
              <a:gd name="connsiteX18" fmla="*/ 10392636 w 10853928"/>
              <a:gd name="connsiteY18" fmla="*/ 18288 h 18288"/>
              <a:gd name="connsiteX19" fmla="*/ 9497187 w 10853928"/>
              <a:gd name="connsiteY19" fmla="*/ 18288 h 18288"/>
              <a:gd name="connsiteX20" fmla="*/ 8818817 w 10853928"/>
              <a:gd name="connsiteY20" fmla="*/ 18288 h 18288"/>
              <a:gd name="connsiteX21" fmla="*/ 8466064 w 10853928"/>
              <a:gd name="connsiteY21" fmla="*/ 18288 h 18288"/>
              <a:gd name="connsiteX22" fmla="*/ 7787693 w 10853928"/>
              <a:gd name="connsiteY22" fmla="*/ 18288 h 18288"/>
              <a:gd name="connsiteX23" fmla="*/ 7217862 w 10853928"/>
              <a:gd name="connsiteY23" fmla="*/ 18288 h 18288"/>
              <a:gd name="connsiteX24" fmla="*/ 6648031 w 10853928"/>
              <a:gd name="connsiteY24" fmla="*/ 18288 h 18288"/>
              <a:gd name="connsiteX25" fmla="*/ 6078200 w 10853928"/>
              <a:gd name="connsiteY25" fmla="*/ 18288 h 18288"/>
              <a:gd name="connsiteX26" fmla="*/ 5508368 w 10853928"/>
              <a:gd name="connsiteY26" fmla="*/ 18288 h 18288"/>
              <a:gd name="connsiteX27" fmla="*/ 4721459 w 10853928"/>
              <a:gd name="connsiteY27" fmla="*/ 18288 h 18288"/>
              <a:gd name="connsiteX28" fmla="*/ 4043088 w 10853928"/>
              <a:gd name="connsiteY28" fmla="*/ 18288 h 18288"/>
              <a:gd name="connsiteX29" fmla="*/ 3690336 w 10853928"/>
              <a:gd name="connsiteY29" fmla="*/ 18288 h 18288"/>
              <a:gd name="connsiteX30" fmla="*/ 3120504 w 10853928"/>
              <a:gd name="connsiteY30" fmla="*/ 18288 h 18288"/>
              <a:gd name="connsiteX31" fmla="*/ 2333595 w 10853928"/>
              <a:gd name="connsiteY31" fmla="*/ 18288 h 18288"/>
              <a:gd name="connsiteX32" fmla="*/ 1872303 w 10853928"/>
              <a:gd name="connsiteY32" fmla="*/ 18288 h 18288"/>
              <a:gd name="connsiteX33" fmla="*/ 976854 w 10853928"/>
              <a:gd name="connsiteY33" fmla="*/ 18288 h 18288"/>
              <a:gd name="connsiteX34" fmla="*/ 0 w 10853928"/>
              <a:gd name="connsiteY34" fmla="*/ 18288 h 18288"/>
              <a:gd name="connsiteX35" fmla="*/ 0 w 10853928"/>
              <a:gd name="connsiteY35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E42B84D9-A80E-4F85-B327-F77200BC7D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09700" y="1929384"/>
            <a:ext cx="9944100" cy="425196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hu-HU" dirty="0"/>
              <a:t>Az első világháború nem csak elnevezésében volt első:</a:t>
            </a:r>
          </a:p>
          <a:p>
            <a:pPr marL="360000">
              <a:spcBef>
                <a:spcPts val="1200"/>
              </a:spcBef>
            </a:pPr>
            <a:r>
              <a:rPr lang="hu-HU" sz="2400" dirty="0"/>
              <a:t>résztvevő államok nagy száma: Európa csaknem összes állama, az Orosz Birodalom, Japán, az Egyesült Államok és több kisebb állam;</a:t>
            </a:r>
          </a:p>
          <a:p>
            <a:pPr marL="360000">
              <a:spcBef>
                <a:spcPts val="1200"/>
              </a:spcBef>
            </a:pPr>
            <a:r>
              <a:rPr lang="hu-HU" sz="2400" dirty="0"/>
              <a:t>kiterjedés: Európa, Közel-Kelet, Afrika és Ázsia egyes részei;</a:t>
            </a:r>
          </a:p>
          <a:p>
            <a:pPr marL="360000">
              <a:spcBef>
                <a:spcPts val="1200"/>
              </a:spcBef>
            </a:pPr>
            <a:r>
              <a:rPr lang="hu-HU" sz="2400" dirty="0"/>
              <a:t>dinamika: alakulatok, utánpótlás gyors mozgatása;</a:t>
            </a:r>
          </a:p>
          <a:p>
            <a:pPr marL="360000">
              <a:spcBef>
                <a:spcPts val="1200"/>
              </a:spcBef>
            </a:pPr>
            <a:r>
              <a:rPr lang="hu-HU" sz="2400" dirty="0"/>
              <a:t>alkalmazott eszközök: számos technológiai újítás.</a:t>
            </a:r>
          </a:p>
        </p:txBody>
      </p:sp>
    </p:spTree>
    <p:extLst>
      <p:ext uri="{BB962C8B-B14F-4D97-AF65-F5344CB8AC3E}">
        <p14:creationId xmlns:p14="http://schemas.microsoft.com/office/powerpoint/2010/main" val="244704996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Cím 1">
            <a:extLst>
              <a:ext uri="{FF2B5EF4-FFF2-40B4-BE49-F238E27FC236}">
                <a16:creationId xmlns:a16="http://schemas.microsoft.com/office/drawing/2014/main" id="{86C4C50C-2CEC-4468-8788-2CDB09C9E6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hu-HU" sz="5400">
                <a:latin typeface="+mn-lt"/>
              </a:rPr>
              <a:t>Kommunikáció</a:t>
            </a:r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onnsiteX0" fmla="*/ 0 w 10853928"/>
              <a:gd name="connsiteY0" fmla="*/ 0 h 18288"/>
              <a:gd name="connsiteX1" fmla="*/ 461292 w 10853928"/>
              <a:gd name="connsiteY1" fmla="*/ 0 h 18288"/>
              <a:gd name="connsiteX2" fmla="*/ 1139662 w 10853928"/>
              <a:gd name="connsiteY2" fmla="*/ 0 h 18288"/>
              <a:gd name="connsiteX3" fmla="*/ 1926572 w 10853928"/>
              <a:gd name="connsiteY3" fmla="*/ 0 h 18288"/>
              <a:gd name="connsiteX4" fmla="*/ 2279325 w 10853928"/>
              <a:gd name="connsiteY4" fmla="*/ 0 h 18288"/>
              <a:gd name="connsiteX5" fmla="*/ 2632078 w 10853928"/>
              <a:gd name="connsiteY5" fmla="*/ 0 h 18288"/>
              <a:gd name="connsiteX6" fmla="*/ 3527527 w 10853928"/>
              <a:gd name="connsiteY6" fmla="*/ 0 h 18288"/>
              <a:gd name="connsiteX7" fmla="*/ 4205897 w 10853928"/>
              <a:gd name="connsiteY7" fmla="*/ 0 h 18288"/>
              <a:gd name="connsiteX8" fmla="*/ 4558650 w 10853928"/>
              <a:gd name="connsiteY8" fmla="*/ 0 h 18288"/>
              <a:gd name="connsiteX9" fmla="*/ 5237020 w 10853928"/>
              <a:gd name="connsiteY9" fmla="*/ 0 h 18288"/>
              <a:gd name="connsiteX10" fmla="*/ 6132469 w 10853928"/>
              <a:gd name="connsiteY10" fmla="*/ 0 h 18288"/>
              <a:gd name="connsiteX11" fmla="*/ 6702301 w 10853928"/>
              <a:gd name="connsiteY11" fmla="*/ 0 h 18288"/>
              <a:gd name="connsiteX12" fmla="*/ 7272132 w 10853928"/>
              <a:gd name="connsiteY12" fmla="*/ 0 h 18288"/>
              <a:gd name="connsiteX13" fmla="*/ 7950502 w 10853928"/>
              <a:gd name="connsiteY13" fmla="*/ 0 h 18288"/>
              <a:gd name="connsiteX14" fmla="*/ 8737412 w 10853928"/>
              <a:gd name="connsiteY14" fmla="*/ 0 h 18288"/>
              <a:gd name="connsiteX15" fmla="*/ 9524322 w 10853928"/>
              <a:gd name="connsiteY15" fmla="*/ 0 h 18288"/>
              <a:gd name="connsiteX16" fmla="*/ 10853928 w 10853928"/>
              <a:gd name="connsiteY16" fmla="*/ 0 h 18288"/>
              <a:gd name="connsiteX17" fmla="*/ 10853928 w 10853928"/>
              <a:gd name="connsiteY17" fmla="*/ 18288 h 18288"/>
              <a:gd name="connsiteX18" fmla="*/ 10392636 w 10853928"/>
              <a:gd name="connsiteY18" fmla="*/ 18288 h 18288"/>
              <a:gd name="connsiteX19" fmla="*/ 9497187 w 10853928"/>
              <a:gd name="connsiteY19" fmla="*/ 18288 h 18288"/>
              <a:gd name="connsiteX20" fmla="*/ 8818817 w 10853928"/>
              <a:gd name="connsiteY20" fmla="*/ 18288 h 18288"/>
              <a:gd name="connsiteX21" fmla="*/ 8466064 w 10853928"/>
              <a:gd name="connsiteY21" fmla="*/ 18288 h 18288"/>
              <a:gd name="connsiteX22" fmla="*/ 7787693 w 10853928"/>
              <a:gd name="connsiteY22" fmla="*/ 18288 h 18288"/>
              <a:gd name="connsiteX23" fmla="*/ 7217862 w 10853928"/>
              <a:gd name="connsiteY23" fmla="*/ 18288 h 18288"/>
              <a:gd name="connsiteX24" fmla="*/ 6648031 w 10853928"/>
              <a:gd name="connsiteY24" fmla="*/ 18288 h 18288"/>
              <a:gd name="connsiteX25" fmla="*/ 6078200 w 10853928"/>
              <a:gd name="connsiteY25" fmla="*/ 18288 h 18288"/>
              <a:gd name="connsiteX26" fmla="*/ 5508368 w 10853928"/>
              <a:gd name="connsiteY26" fmla="*/ 18288 h 18288"/>
              <a:gd name="connsiteX27" fmla="*/ 4721459 w 10853928"/>
              <a:gd name="connsiteY27" fmla="*/ 18288 h 18288"/>
              <a:gd name="connsiteX28" fmla="*/ 4043088 w 10853928"/>
              <a:gd name="connsiteY28" fmla="*/ 18288 h 18288"/>
              <a:gd name="connsiteX29" fmla="*/ 3690336 w 10853928"/>
              <a:gd name="connsiteY29" fmla="*/ 18288 h 18288"/>
              <a:gd name="connsiteX30" fmla="*/ 3120504 w 10853928"/>
              <a:gd name="connsiteY30" fmla="*/ 18288 h 18288"/>
              <a:gd name="connsiteX31" fmla="*/ 2333595 w 10853928"/>
              <a:gd name="connsiteY31" fmla="*/ 18288 h 18288"/>
              <a:gd name="connsiteX32" fmla="*/ 1872303 w 10853928"/>
              <a:gd name="connsiteY32" fmla="*/ 18288 h 18288"/>
              <a:gd name="connsiteX33" fmla="*/ 976854 w 10853928"/>
              <a:gd name="connsiteY33" fmla="*/ 18288 h 18288"/>
              <a:gd name="connsiteX34" fmla="*/ 0 w 10853928"/>
              <a:gd name="connsiteY34" fmla="*/ 18288 h 18288"/>
              <a:gd name="connsiteX35" fmla="*/ 0 w 10853928"/>
              <a:gd name="connsiteY35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E42B84D9-A80E-4F85-B327-F77200BC7D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23950" y="1929384"/>
            <a:ext cx="10229850" cy="4251960"/>
          </a:xfrm>
        </p:spPr>
        <p:txBody>
          <a:bodyPr>
            <a:normAutofit/>
          </a:bodyPr>
          <a:lstStyle/>
          <a:p>
            <a:pPr lvl="1"/>
            <a:r>
              <a:rPr lang="hu-HU" sz="2800" dirty="0"/>
              <a:t>Az információ továbbításának sebessége</a:t>
            </a:r>
          </a:p>
          <a:p>
            <a:pPr lvl="1"/>
            <a:r>
              <a:rPr lang="hu-HU" sz="2800" dirty="0"/>
              <a:t>A háború kiterjedése és dinamikája miatt a hagyományos hírközlés használhatatlan</a:t>
            </a:r>
          </a:p>
          <a:p>
            <a:pPr lvl="1"/>
            <a:r>
              <a:rPr lang="hu-HU" sz="2800" dirty="0"/>
              <a:t>Elektromos összeköttetés:</a:t>
            </a:r>
          </a:p>
          <a:p>
            <a:pPr lvl="2">
              <a:buSzPct val="70000"/>
            </a:pPr>
            <a:r>
              <a:rPr lang="hu-HU" sz="2800" dirty="0"/>
              <a:t>a vezetékes összeköttetés hátrányai</a:t>
            </a:r>
          </a:p>
          <a:p>
            <a:pPr lvl="2">
              <a:buSzPct val="70000"/>
            </a:pPr>
            <a:r>
              <a:rPr lang="hu-HU" sz="2800" dirty="0"/>
              <a:t>vezeték nélküli távírás</a:t>
            </a:r>
          </a:p>
          <a:p>
            <a:pPr lvl="1"/>
            <a:r>
              <a:rPr lang="hu-HU" sz="2800" dirty="0"/>
              <a:t>Szikratávíró</a:t>
            </a:r>
          </a:p>
        </p:txBody>
      </p:sp>
    </p:spTree>
    <p:extLst>
      <p:ext uri="{BB962C8B-B14F-4D97-AF65-F5344CB8AC3E}">
        <p14:creationId xmlns:p14="http://schemas.microsoft.com/office/powerpoint/2010/main" val="25039970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8">
            <a:extLst>
              <a:ext uri="{FF2B5EF4-FFF2-40B4-BE49-F238E27FC236}">
                <a16:creationId xmlns:a16="http://schemas.microsoft.com/office/drawing/2014/main" id="{A8908DB7-C3A6-4FCB-9820-CEE02B398C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Cím 1">
            <a:extLst>
              <a:ext uri="{FF2B5EF4-FFF2-40B4-BE49-F238E27FC236}">
                <a16:creationId xmlns:a16="http://schemas.microsoft.com/office/drawing/2014/main" id="{86C4C50C-2CEC-4468-8788-2CDB09C9E6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936" y="640823"/>
            <a:ext cx="3419856" cy="5583148"/>
          </a:xfrm>
        </p:spPr>
        <p:txBody>
          <a:bodyPr anchor="ctr">
            <a:normAutofit/>
          </a:bodyPr>
          <a:lstStyle/>
          <a:p>
            <a:r>
              <a:rPr lang="hu-HU" sz="5000" dirty="0">
                <a:latin typeface="+mn-lt"/>
              </a:rPr>
              <a:t>Előzmények</a:t>
            </a:r>
          </a:p>
        </p:txBody>
      </p:sp>
      <p:sp>
        <p:nvSpPr>
          <p:cNvPr id="14" name="sketch line">
            <a:extLst>
              <a:ext uri="{FF2B5EF4-FFF2-40B4-BE49-F238E27FC236}">
                <a16:creationId xmlns:a16="http://schemas.microsoft.com/office/drawing/2014/main" id="{535742DD-1B16-4E9D-B715-0D74B4574A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267200" y="630936"/>
            <a:ext cx="18288" cy="5590381"/>
          </a:xfrm>
          <a:custGeom>
            <a:avLst/>
            <a:gdLst>
              <a:gd name="connsiteX0" fmla="*/ 0 w 18288"/>
              <a:gd name="connsiteY0" fmla="*/ 0 h 5590381"/>
              <a:gd name="connsiteX1" fmla="*/ 18288 w 18288"/>
              <a:gd name="connsiteY1" fmla="*/ 0 h 5590381"/>
              <a:gd name="connsiteX2" fmla="*/ 18288 w 18288"/>
              <a:gd name="connsiteY2" fmla="*/ 754701 h 5590381"/>
              <a:gd name="connsiteX3" fmla="*/ 18288 w 18288"/>
              <a:gd name="connsiteY3" fmla="*/ 1565307 h 5590381"/>
              <a:gd name="connsiteX4" fmla="*/ 18288 w 18288"/>
              <a:gd name="connsiteY4" fmla="*/ 2152297 h 5590381"/>
              <a:gd name="connsiteX5" fmla="*/ 18288 w 18288"/>
              <a:gd name="connsiteY5" fmla="*/ 2906998 h 5590381"/>
              <a:gd name="connsiteX6" fmla="*/ 18288 w 18288"/>
              <a:gd name="connsiteY6" fmla="*/ 3549892 h 5590381"/>
              <a:gd name="connsiteX7" fmla="*/ 18288 w 18288"/>
              <a:gd name="connsiteY7" fmla="*/ 4080978 h 5590381"/>
              <a:gd name="connsiteX8" fmla="*/ 18288 w 18288"/>
              <a:gd name="connsiteY8" fmla="*/ 4835680 h 5590381"/>
              <a:gd name="connsiteX9" fmla="*/ 18288 w 18288"/>
              <a:gd name="connsiteY9" fmla="*/ 5590381 h 5590381"/>
              <a:gd name="connsiteX10" fmla="*/ 0 w 18288"/>
              <a:gd name="connsiteY10" fmla="*/ 5590381 h 5590381"/>
              <a:gd name="connsiteX11" fmla="*/ 0 w 18288"/>
              <a:gd name="connsiteY11" fmla="*/ 4835680 h 5590381"/>
              <a:gd name="connsiteX12" fmla="*/ 0 w 18288"/>
              <a:gd name="connsiteY12" fmla="*/ 4304593 h 5590381"/>
              <a:gd name="connsiteX13" fmla="*/ 0 w 18288"/>
              <a:gd name="connsiteY13" fmla="*/ 3773507 h 5590381"/>
              <a:gd name="connsiteX14" fmla="*/ 0 w 18288"/>
              <a:gd name="connsiteY14" fmla="*/ 3186517 h 5590381"/>
              <a:gd name="connsiteX15" fmla="*/ 0 w 18288"/>
              <a:gd name="connsiteY15" fmla="*/ 2487720 h 5590381"/>
              <a:gd name="connsiteX16" fmla="*/ 0 w 18288"/>
              <a:gd name="connsiteY16" fmla="*/ 1956633 h 5590381"/>
              <a:gd name="connsiteX17" fmla="*/ 0 w 18288"/>
              <a:gd name="connsiteY17" fmla="*/ 1425547 h 5590381"/>
              <a:gd name="connsiteX18" fmla="*/ 0 w 18288"/>
              <a:gd name="connsiteY18" fmla="*/ 614942 h 5590381"/>
              <a:gd name="connsiteX19" fmla="*/ 0 w 18288"/>
              <a:gd name="connsiteY19" fmla="*/ 0 h 5590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18288" h="5590381" fill="none" extrusionOk="0">
                <a:moveTo>
                  <a:pt x="0" y="0"/>
                </a:moveTo>
                <a:cubicBezTo>
                  <a:pt x="7726" y="-435"/>
                  <a:pt x="14198" y="437"/>
                  <a:pt x="18288" y="0"/>
                </a:cubicBezTo>
                <a:cubicBezTo>
                  <a:pt x="-5226" y="225076"/>
                  <a:pt x="46275" y="562283"/>
                  <a:pt x="18288" y="754701"/>
                </a:cubicBezTo>
                <a:cubicBezTo>
                  <a:pt x="-9699" y="947119"/>
                  <a:pt x="30081" y="1239251"/>
                  <a:pt x="18288" y="1565307"/>
                </a:cubicBezTo>
                <a:cubicBezTo>
                  <a:pt x="6495" y="1891363"/>
                  <a:pt x="7160" y="1999140"/>
                  <a:pt x="18288" y="2152297"/>
                </a:cubicBezTo>
                <a:cubicBezTo>
                  <a:pt x="29417" y="2305454"/>
                  <a:pt x="28705" y="2598333"/>
                  <a:pt x="18288" y="2906998"/>
                </a:cubicBezTo>
                <a:cubicBezTo>
                  <a:pt x="7871" y="3215663"/>
                  <a:pt x="35263" y="3327412"/>
                  <a:pt x="18288" y="3549892"/>
                </a:cubicBezTo>
                <a:cubicBezTo>
                  <a:pt x="1313" y="3772372"/>
                  <a:pt x="38561" y="3843836"/>
                  <a:pt x="18288" y="4080978"/>
                </a:cubicBezTo>
                <a:cubicBezTo>
                  <a:pt x="-1985" y="4318120"/>
                  <a:pt x="-3806" y="4511166"/>
                  <a:pt x="18288" y="4835680"/>
                </a:cubicBezTo>
                <a:cubicBezTo>
                  <a:pt x="40382" y="5160194"/>
                  <a:pt x="-13070" y="5401748"/>
                  <a:pt x="18288" y="5590381"/>
                </a:cubicBezTo>
                <a:cubicBezTo>
                  <a:pt x="12010" y="5589863"/>
                  <a:pt x="6799" y="5589982"/>
                  <a:pt x="0" y="5590381"/>
                </a:cubicBezTo>
                <a:cubicBezTo>
                  <a:pt x="-6480" y="5250523"/>
                  <a:pt x="-32148" y="5052531"/>
                  <a:pt x="0" y="4835680"/>
                </a:cubicBezTo>
                <a:cubicBezTo>
                  <a:pt x="32148" y="4618829"/>
                  <a:pt x="5352" y="4496374"/>
                  <a:pt x="0" y="4304593"/>
                </a:cubicBezTo>
                <a:cubicBezTo>
                  <a:pt x="-5352" y="4112812"/>
                  <a:pt x="9645" y="3919423"/>
                  <a:pt x="0" y="3773507"/>
                </a:cubicBezTo>
                <a:cubicBezTo>
                  <a:pt x="-9645" y="3627591"/>
                  <a:pt x="-10654" y="3330687"/>
                  <a:pt x="0" y="3186517"/>
                </a:cubicBezTo>
                <a:cubicBezTo>
                  <a:pt x="10654" y="3042347"/>
                  <a:pt x="18181" y="2635923"/>
                  <a:pt x="0" y="2487720"/>
                </a:cubicBezTo>
                <a:cubicBezTo>
                  <a:pt x="-18181" y="2339517"/>
                  <a:pt x="-7947" y="2113537"/>
                  <a:pt x="0" y="1956633"/>
                </a:cubicBezTo>
                <a:cubicBezTo>
                  <a:pt x="7947" y="1799729"/>
                  <a:pt x="-15145" y="1657735"/>
                  <a:pt x="0" y="1425547"/>
                </a:cubicBezTo>
                <a:cubicBezTo>
                  <a:pt x="15145" y="1193359"/>
                  <a:pt x="-23832" y="948054"/>
                  <a:pt x="0" y="614942"/>
                </a:cubicBezTo>
                <a:cubicBezTo>
                  <a:pt x="23832" y="281831"/>
                  <a:pt x="2816" y="129878"/>
                  <a:pt x="0" y="0"/>
                </a:cubicBezTo>
                <a:close/>
              </a:path>
              <a:path w="18288" h="5590381" stroke="0" extrusionOk="0">
                <a:moveTo>
                  <a:pt x="0" y="0"/>
                </a:moveTo>
                <a:cubicBezTo>
                  <a:pt x="5871" y="848"/>
                  <a:pt x="11713" y="-200"/>
                  <a:pt x="18288" y="0"/>
                </a:cubicBezTo>
                <a:cubicBezTo>
                  <a:pt x="41141" y="165299"/>
                  <a:pt x="3613" y="427555"/>
                  <a:pt x="18288" y="698798"/>
                </a:cubicBezTo>
                <a:cubicBezTo>
                  <a:pt x="32963" y="970041"/>
                  <a:pt x="19680" y="1226199"/>
                  <a:pt x="18288" y="1397595"/>
                </a:cubicBezTo>
                <a:cubicBezTo>
                  <a:pt x="16896" y="1568991"/>
                  <a:pt x="38798" y="1794517"/>
                  <a:pt x="18288" y="2152297"/>
                </a:cubicBezTo>
                <a:cubicBezTo>
                  <a:pt x="-2222" y="2510077"/>
                  <a:pt x="40846" y="2594424"/>
                  <a:pt x="18288" y="2739287"/>
                </a:cubicBezTo>
                <a:cubicBezTo>
                  <a:pt x="-4270" y="2884150"/>
                  <a:pt x="27117" y="3129706"/>
                  <a:pt x="18288" y="3493988"/>
                </a:cubicBezTo>
                <a:cubicBezTo>
                  <a:pt x="9459" y="3858270"/>
                  <a:pt x="54201" y="4041447"/>
                  <a:pt x="18288" y="4304593"/>
                </a:cubicBezTo>
                <a:cubicBezTo>
                  <a:pt x="-17625" y="4567740"/>
                  <a:pt x="49627" y="5149125"/>
                  <a:pt x="18288" y="5590381"/>
                </a:cubicBezTo>
                <a:cubicBezTo>
                  <a:pt x="10860" y="5590744"/>
                  <a:pt x="7568" y="5590157"/>
                  <a:pt x="0" y="5590381"/>
                </a:cubicBezTo>
                <a:cubicBezTo>
                  <a:pt x="36767" y="5266821"/>
                  <a:pt x="-16223" y="5116146"/>
                  <a:pt x="0" y="4835680"/>
                </a:cubicBezTo>
                <a:cubicBezTo>
                  <a:pt x="16223" y="4555214"/>
                  <a:pt x="-16316" y="4356490"/>
                  <a:pt x="0" y="4136882"/>
                </a:cubicBezTo>
                <a:cubicBezTo>
                  <a:pt x="16316" y="3917274"/>
                  <a:pt x="8005" y="3773465"/>
                  <a:pt x="0" y="3549892"/>
                </a:cubicBezTo>
                <a:cubicBezTo>
                  <a:pt x="-8005" y="3326319"/>
                  <a:pt x="27623" y="3052456"/>
                  <a:pt x="0" y="2851094"/>
                </a:cubicBezTo>
                <a:cubicBezTo>
                  <a:pt x="-27623" y="2649732"/>
                  <a:pt x="5614" y="2455815"/>
                  <a:pt x="0" y="2264104"/>
                </a:cubicBezTo>
                <a:cubicBezTo>
                  <a:pt x="-5614" y="2072393"/>
                  <a:pt x="22598" y="1990723"/>
                  <a:pt x="0" y="1733018"/>
                </a:cubicBezTo>
                <a:cubicBezTo>
                  <a:pt x="-22598" y="1475313"/>
                  <a:pt x="-6965" y="1369123"/>
                  <a:pt x="0" y="1090124"/>
                </a:cubicBezTo>
                <a:cubicBezTo>
                  <a:pt x="6965" y="811125"/>
                  <a:pt x="-19273" y="507044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3114097614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E42B84D9-A80E-4F85-B327-F77200BC7D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54296" y="4798577"/>
            <a:ext cx="6894576" cy="1428487"/>
          </a:xfrm>
        </p:spPr>
        <p:txBody>
          <a:bodyPr anchor="t">
            <a:noAutofit/>
          </a:bodyPr>
          <a:lstStyle/>
          <a:p>
            <a:pPr marL="0" lvl="1" indent="0">
              <a:buNone/>
            </a:pPr>
            <a:r>
              <a:rPr lang="hu-HU" dirty="0"/>
              <a:t>1909-ben az osztrák és magyar hadügyi kormányzat vásárolt két katonai szikratávíró-állomást, ezekkel létesített összeköttetést Berlin és Bécs között.</a:t>
            </a:r>
          </a:p>
        </p:txBody>
      </p:sp>
      <p:pic>
        <p:nvPicPr>
          <p:cNvPr id="5" name="Kép 4" descr="Telefunken tábori szikratávíró">
            <a:hlinkClick r:id="rId3"/>
            <a:extLst>
              <a:ext uri="{FF2B5EF4-FFF2-40B4-BE49-F238E27FC236}">
                <a16:creationId xmlns:a16="http://schemas.microsoft.com/office/drawing/2014/main" id="{0B78F007-6780-F318-B81F-551E9BF0434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4296" y="1330625"/>
            <a:ext cx="6581015" cy="2837015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Szövegdoboz 3">
            <a:extLst>
              <a:ext uri="{FF2B5EF4-FFF2-40B4-BE49-F238E27FC236}">
                <a16:creationId xmlns:a16="http://schemas.microsoft.com/office/drawing/2014/main" id="{21D1ECFC-D5F4-8764-ED1D-743CA2A35668}"/>
              </a:ext>
            </a:extLst>
          </p:cNvPr>
          <p:cNvSpPr txBox="1"/>
          <p:nvPr/>
        </p:nvSpPr>
        <p:spPr>
          <a:xfrm>
            <a:off x="6427433" y="4167640"/>
            <a:ext cx="491334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Forrás: Balás, Rajnai, Magyar katonai rádióállomások és rádiókészülékek 1914-1945</a:t>
            </a:r>
            <a:endParaRPr lang="hu-HU" sz="1100" dirty="0"/>
          </a:p>
        </p:txBody>
      </p:sp>
    </p:spTree>
    <p:extLst>
      <p:ext uri="{BB962C8B-B14F-4D97-AF65-F5344CB8AC3E}">
        <p14:creationId xmlns:p14="http://schemas.microsoft.com/office/powerpoint/2010/main" val="213770080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2C61293E-6EBE-43EF-A52C-9BEBFD7679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Cím 1">
            <a:extLst>
              <a:ext uri="{FF2B5EF4-FFF2-40B4-BE49-F238E27FC236}">
                <a16:creationId xmlns:a16="http://schemas.microsoft.com/office/drawing/2014/main" id="{86C4C50C-2CEC-4468-8788-2CDB09C9E6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97762" y="329184"/>
            <a:ext cx="6251110" cy="1378251"/>
          </a:xfrm>
        </p:spPr>
        <p:txBody>
          <a:bodyPr anchor="b">
            <a:normAutofit/>
          </a:bodyPr>
          <a:lstStyle/>
          <a:p>
            <a:r>
              <a:rPr lang="hu-HU" sz="5400" dirty="0">
                <a:latin typeface="+mn-lt"/>
              </a:rPr>
              <a:t>Előzmények</a:t>
            </a:r>
          </a:p>
        </p:txBody>
      </p:sp>
      <p:pic>
        <p:nvPicPr>
          <p:cNvPr id="4" name="Kép 3" descr="A képen kültéri, ég, fekete-fehér látható&#10;&#10;Automatikusan generált leírás">
            <a:extLst>
              <a:ext uri="{FF2B5EF4-FFF2-40B4-BE49-F238E27FC236}">
                <a16:creationId xmlns:a16="http://schemas.microsoft.com/office/drawing/2014/main" id="{8FC7C095-6DAD-6E95-1DDC-CCDBB2B58FC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20" r="1024"/>
          <a:stretch/>
        </p:blipFill>
        <p:spPr bwMode="auto">
          <a:xfrm>
            <a:off x="1" y="10"/>
            <a:ext cx="4657344" cy="6857990"/>
          </a:xfrm>
          <a:custGeom>
            <a:avLst/>
            <a:gdLst/>
            <a:ahLst/>
            <a:cxnLst/>
            <a:rect l="l" t="t" r="r" b="b"/>
            <a:pathLst>
              <a:path w="4657344" h="6858000">
                <a:moveTo>
                  <a:pt x="0" y="0"/>
                </a:moveTo>
                <a:lnTo>
                  <a:pt x="3429755" y="0"/>
                </a:lnTo>
                <a:lnTo>
                  <a:pt x="3526016" y="148742"/>
                </a:lnTo>
                <a:cubicBezTo>
                  <a:pt x="3657740" y="365513"/>
                  <a:pt x="3777402" y="589569"/>
                  <a:pt x="3886489" y="819975"/>
                </a:cubicBezTo>
                <a:cubicBezTo>
                  <a:pt x="3891856" y="833492"/>
                  <a:pt x="3900663" y="845393"/>
                  <a:pt x="3912049" y="854514"/>
                </a:cubicBezTo>
                <a:cubicBezTo>
                  <a:pt x="3897352" y="819849"/>
                  <a:pt x="3883037" y="784928"/>
                  <a:pt x="3868083" y="750263"/>
                </a:cubicBezTo>
                <a:cubicBezTo>
                  <a:pt x="3806989" y="608712"/>
                  <a:pt x="3742478" y="469145"/>
                  <a:pt x="3674155" y="331786"/>
                </a:cubicBezTo>
                <a:lnTo>
                  <a:pt x="3496656" y="0"/>
                </a:lnTo>
                <a:lnTo>
                  <a:pt x="3554371" y="0"/>
                </a:lnTo>
                <a:lnTo>
                  <a:pt x="3661621" y="196614"/>
                </a:lnTo>
                <a:cubicBezTo>
                  <a:pt x="3856899" y="573253"/>
                  <a:pt x="4021071" y="966066"/>
                  <a:pt x="4161279" y="1371196"/>
                </a:cubicBezTo>
                <a:cubicBezTo>
                  <a:pt x="4379525" y="2007265"/>
                  <a:pt x="4530141" y="2664286"/>
                  <a:pt x="4610660" y="3331516"/>
                </a:cubicBezTo>
                <a:cubicBezTo>
                  <a:pt x="4652837" y="3672965"/>
                  <a:pt x="4671625" y="4013908"/>
                  <a:pt x="4645040" y="4357388"/>
                </a:cubicBezTo>
                <a:cubicBezTo>
                  <a:pt x="4613599" y="4758899"/>
                  <a:pt x="4566181" y="5157998"/>
                  <a:pt x="4485789" y="5552906"/>
                </a:cubicBezTo>
                <a:cubicBezTo>
                  <a:pt x="4397121" y="5988893"/>
                  <a:pt x="4276748" y="6414594"/>
                  <a:pt x="4117769" y="6828295"/>
                </a:cubicBezTo>
                <a:lnTo>
                  <a:pt x="4105288" y="6858000"/>
                </a:lnTo>
                <a:lnTo>
                  <a:pt x="4052520" y="6858000"/>
                </a:lnTo>
                <a:lnTo>
                  <a:pt x="4059369" y="6841549"/>
                </a:lnTo>
                <a:cubicBezTo>
                  <a:pt x="4147276" y="6614016"/>
                  <a:pt x="4224193" y="6380817"/>
                  <a:pt x="4291518" y="6142729"/>
                </a:cubicBezTo>
                <a:cubicBezTo>
                  <a:pt x="4350055" y="5935370"/>
                  <a:pt x="4393256" y="5723695"/>
                  <a:pt x="4443357" y="5513923"/>
                </a:cubicBezTo>
                <a:cubicBezTo>
                  <a:pt x="4444541" y="5502788"/>
                  <a:pt x="4445137" y="5491601"/>
                  <a:pt x="4445146" y="5480401"/>
                </a:cubicBezTo>
                <a:cubicBezTo>
                  <a:pt x="4408465" y="5607635"/>
                  <a:pt x="4379196" y="5719759"/>
                  <a:pt x="4344559" y="5830359"/>
                </a:cubicBezTo>
                <a:cubicBezTo>
                  <a:pt x="4254261" y="6118381"/>
                  <a:pt x="4150112" y="6398531"/>
                  <a:pt x="4031702" y="6670527"/>
                </a:cubicBezTo>
                <a:lnTo>
                  <a:pt x="3943824" y="6858000"/>
                </a:lnTo>
                <a:lnTo>
                  <a:pt x="0" y="6858000"/>
                </a:lnTo>
                <a:close/>
              </a:path>
            </a:pathLst>
          </a:custGeom>
          <a:noFill/>
        </p:spPr>
      </p:pic>
      <p:sp>
        <p:nvSpPr>
          <p:cNvPr id="17" name="sketchy line">
            <a:extLst>
              <a:ext uri="{FF2B5EF4-FFF2-40B4-BE49-F238E27FC236}">
                <a16:creationId xmlns:a16="http://schemas.microsoft.com/office/drawing/2014/main" id="{21540236-BFD5-4A9D-8840-4703E7F768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97762" y="2374947"/>
            <a:ext cx="4243589" cy="18288"/>
          </a:xfrm>
          <a:custGeom>
            <a:avLst/>
            <a:gdLst>
              <a:gd name="connsiteX0" fmla="*/ 0 w 4243589"/>
              <a:gd name="connsiteY0" fmla="*/ 0 h 18288"/>
              <a:gd name="connsiteX1" fmla="*/ 478919 w 4243589"/>
              <a:gd name="connsiteY1" fmla="*/ 0 h 18288"/>
              <a:gd name="connsiteX2" fmla="*/ 957839 w 4243589"/>
              <a:gd name="connsiteY2" fmla="*/ 0 h 18288"/>
              <a:gd name="connsiteX3" fmla="*/ 1521630 w 4243589"/>
              <a:gd name="connsiteY3" fmla="*/ 0 h 18288"/>
              <a:gd name="connsiteX4" fmla="*/ 2212729 w 4243589"/>
              <a:gd name="connsiteY4" fmla="*/ 0 h 18288"/>
              <a:gd name="connsiteX5" fmla="*/ 2734084 w 4243589"/>
              <a:gd name="connsiteY5" fmla="*/ 0 h 18288"/>
              <a:gd name="connsiteX6" fmla="*/ 3255439 w 4243589"/>
              <a:gd name="connsiteY6" fmla="*/ 0 h 18288"/>
              <a:gd name="connsiteX7" fmla="*/ 4243589 w 4243589"/>
              <a:gd name="connsiteY7" fmla="*/ 0 h 18288"/>
              <a:gd name="connsiteX8" fmla="*/ 4243589 w 4243589"/>
              <a:gd name="connsiteY8" fmla="*/ 18288 h 18288"/>
              <a:gd name="connsiteX9" fmla="*/ 3594926 w 4243589"/>
              <a:gd name="connsiteY9" fmla="*/ 18288 h 18288"/>
              <a:gd name="connsiteX10" fmla="*/ 3073571 w 4243589"/>
              <a:gd name="connsiteY10" fmla="*/ 18288 h 18288"/>
              <a:gd name="connsiteX11" fmla="*/ 2552216 w 4243589"/>
              <a:gd name="connsiteY11" fmla="*/ 18288 h 18288"/>
              <a:gd name="connsiteX12" fmla="*/ 1903553 w 4243589"/>
              <a:gd name="connsiteY12" fmla="*/ 18288 h 18288"/>
              <a:gd name="connsiteX13" fmla="*/ 1212454 w 4243589"/>
              <a:gd name="connsiteY13" fmla="*/ 18288 h 18288"/>
              <a:gd name="connsiteX14" fmla="*/ 733535 w 4243589"/>
              <a:gd name="connsiteY14" fmla="*/ 18288 h 18288"/>
              <a:gd name="connsiteX15" fmla="*/ 0 w 4243589"/>
              <a:gd name="connsiteY15" fmla="*/ 18288 h 18288"/>
              <a:gd name="connsiteX16" fmla="*/ 0 w 4243589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213395" y="-21006"/>
                  <a:pt x="307421" y="-18116"/>
                  <a:pt x="478919" y="0"/>
                </a:cubicBezTo>
                <a:cubicBezTo>
                  <a:pt x="650417" y="18116"/>
                  <a:pt x="831092" y="-21237"/>
                  <a:pt x="957839" y="0"/>
                </a:cubicBezTo>
                <a:cubicBezTo>
                  <a:pt x="1084586" y="21237"/>
                  <a:pt x="1301682" y="25124"/>
                  <a:pt x="1521630" y="0"/>
                </a:cubicBezTo>
                <a:cubicBezTo>
                  <a:pt x="1741578" y="-25124"/>
                  <a:pt x="1970269" y="-29139"/>
                  <a:pt x="2212729" y="0"/>
                </a:cubicBezTo>
                <a:cubicBezTo>
                  <a:pt x="2455189" y="29139"/>
                  <a:pt x="2558847" y="-4796"/>
                  <a:pt x="2734084" y="0"/>
                </a:cubicBezTo>
                <a:cubicBezTo>
                  <a:pt x="2909321" y="4796"/>
                  <a:pt x="3097217" y="-13409"/>
                  <a:pt x="3255439" y="0"/>
                </a:cubicBezTo>
                <a:cubicBezTo>
                  <a:pt x="3413662" y="13409"/>
                  <a:pt x="3979999" y="-10121"/>
                  <a:pt x="4243589" y="0"/>
                </a:cubicBezTo>
                <a:cubicBezTo>
                  <a:pt x="4244484" y="8974"/>
                  <a:pt x="4243043" y="9359"/>
                  <a:pt x="4243589" y="18288"/>
                </a:cubicBezTo>
                <a:cubicBezTo>
                  <a:pt x="4058777" y="31246"/>
                  <a:pt x="3910348" y="3158"/>
                  <a:pt x="3594926" y="18288"/>
                </a:cubicBezTo>
                <a:cubicBezTo>
                  <a:pt x="3279504" y="33418"/>
                  <a:pt x="3319955" y="-3977"/>
                  <a:pt x="3073571" y="18288"/>
                </a:cubicBezTo>
                <a:cubicBezTo>
                  <a:pt x="2827187" y="40553"/>
                  <a:pt x="2767387" y="1863"/>
                  <a:pt x="2552216" y="18288"/>
                </a:cubicBezTo>
                <a:cubicBezTo>
                  <a:pt x="2337046" y="34713"/>
                  <a:pt x="2181871" y="19527"/>
                  <a:pt x="1903553" y="18288"/>
                </a:cubicBezTo>
                <a:cubicBezTo>
                  <a:pt x="1625235" y="17049"/>
                  <a:pt x="1557672" y="24174"/>
                  <a:pt x="1212454" y="18288"/>
                </a:cubicBezTo>
                <a:cubicBezTo>
                  <a:pt x="867236" y="12402"/>
                  <a:pt x="874382" y="15627"/>
                  <a:pt x="733535" y="18288"/>
                </a:cubicBezTo>
                <a:cubicBezTo>
                  <a:pt x="592688" y="20949"/>
                  <a:pt x="183477" y="14753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43690" y="16630"/>
                  <a:pt x="266667" y="14847"/>
                  <a:pt x="521355" y="0"/>
                </a:cubicBezTo>
                <a:cubicBezTo>
                  <a:pt x="776043" y="-14847"/>
                  <a:pt x="814491" y="-17363"/>
                  <a:pt x="1000275" y="0"/>
                </a:cubicBezTo>
                <a:cubicBezTo>
                  <a:pt x="1186059" y="17363"/>
                  <a:pt x="1352504" y="-23507"/>
                  <a:pt x="1521630" y="0"/>
                </a:cubicBezTo>
                <a:cubicBezTo>
                  <a:pt x="1690756" y="23507"/>
                  <a:pt x="1889525" y="5871"/>
                  <a:pt x="2127857" y="0"/>
                </a:cubicBezTo>
                <a:cubicBezTo>
                  <a:pt x="2366189" y="-5871"/>
                  <a:pt x="2620628" y="-27997"/>
                  <a:pt x="2776520" y="0"/>
                </a:cubicBezTo>
                <a:cubicBezTo>
                  <a:pt x="2932412" y="27997"/>
                  <a:pt x="3131683" y="-25073"/>
                  <a:pt x="3467618" y="0"/>
                </a:cubicBezTo>
                <a:cubicBezTo>
                  <a:pt x="3803553" y="25073"/>
                  <a:pt x="4017371" y="3071"/>
                  <a:pt x="4243589" y="0"/>
                </a:cubicBezTo>
                <a:cubicBezTo>
                  <a:pt x="4243134" y="6162"/>
                  <a:pt x="4243492" y="11775"/>
                  <a:pt x="4243589" y="18288"/>
                </a:cubicBezTo>
                <a:cubicBezTo>
                  <a:pt x="4017834" y="-5779"/>
                  <a:pt x="3834586" y="13376"/>
                  <a:pt x="3594926" y="18288"/>
                </a:cubicBezTo>
                <a:cubicBezTo>
                  <a:pt x="3355266" y="23200"/>
                  <a:pt x="3204179" y="2869"/>
                  <a:pt x="2903827" y="18288"/>
                </a:cubicBezTo>
                <a:cubicBezTo>
                  <a:pt x="2603475" y="33707"/>
                  <a:pt x="2526187" y="46187"/>
                  <a:pt x="2212729" y="18288"/>
                </a:cubicBezTo>
                <a:cubicBezTo>
                  <a:pt x="1899271" y="-9611"/>
                  <a:pt x="1966289" y="29692"/>
                  <a:pt x="1733809" y="18288"/>
                </a:cubicBezTo>
                <a:cubicBezTo>
                  <a:pt x="1501329" y="6884"/>
                  <a:pt x="1343612" y="12492"/>
                  <a:pt x="1085146" y="18288"/>
                </a:cubicBezTo>
                <a:cubicBezTo>
                  <a:pt x="826680" y="24084"/>
                  <a:pt x="778184" y="35607"/>
                  <a:pt x="521355" y="18288"/>
                </a:cubicBezTo>
                <a:cubicBezTo>
                  <a:pt x="264526" y="969"/>
                  <a:pt x="120277" y="4268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E42B84D9-A80E-4F85-B327-F77200BC7D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97762" y="2706624"/>
            <a:ext cx="6251110" cy="3483864"/>
          </a:xfrm>
        </p:spPr>
        <p:txBody>
          <a:bodyPr>
            <a:normAutofit/>
          </a:bodyPr>
          <a:lstStyle/>
          <a:p>
            <a:pPr marL="360000" lvl="1"/>
            <a:r>
              <a:rPr lang="hu-HU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Az 1912-13-as Balkáni-háború tanulsága</a:t>
            </a:r>
          </a:p>
          <a:p>
            <a:pPr marL="360000" lvl="1"/>
            <a:r>
              <a:rPr lang="hu-HU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Nemzetközi különítményt küldtek </a:t>
            </a:r>
            <a:r>
              <a:rPr lang="hu-HU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Skutariba</a:t>
            </a:r>
            <a:r>
              <a:rPr lang="hu-HU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hu-HU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(Albánia, ma </a:t>
            </a:r>
            <a:r>
              <a:rPr lang="hu-HU" sz="20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Shkodër</a:t>
            </a:r>
            <a:r>
              <a:rPr lang="hu-HU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)</a:t>
            </a:r>
            <a:endParaRPr lang="hu-HU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60000" lvl="1"/>
            <a:r>
              <a:rPr lang="hu-HU" kern="1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</a:t>
            </a:r>
            <a:r>
              <a:rPr lang="hu-HU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sztrák-magyar hadsereg szikratávíró állomása</a:t>
            </a:r>
          </a:p>
          <a:p>
            <a:pPr lvl="1"/>
            <a:endParaRPr lang="hu-HU" sz="2200" dirty="0"/>
          </a:p>
        </p:txBody>
      </p:sp>
      <p:sp>
        <p:nvSpPr>
          <p:cNvPr id="5" name="Szövegdoboz 4">
            <a:extLst>
              <a:ext uri="{FF2B5EF4-FFF2-40B4-BE49-F238E27FC236}">
                <a16:creationId xmlns:a16="http://schemas.microsoft.com/office/drawing/2014/main" id="{C9D90205-78EA-3F29-D362-004E08F3CEB7}"/>
              </a:ext>
            </a:extLst>
          </p:cNvPr>
          <p:cNvSpPr txBox="1"/>
          <p:nvPr/>
        </p:nvSpPr>
        <p:spPr>
          <a:xfrm>
            <a:off x="15611" y="6550223"/>
            <a:ext cx="387280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1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Forrás: </a:t>
            </a:r>
            <a:r>
              <a:rPr lang="hu-HU" sz="11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Gelényi</a:t>
            </a:r>
            <a:r>
              <a:rPr lang="hu-HU" sz="1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Magyar híradó csapatok a világháborúban</a:t>
            </a:r>
            <a:endParaRPr lang="hu-HU" sz="11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095534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F13C74B1-5B17-4795-BED0-7140497B44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sketchy line">
            <a:extLst>
              <a:ext uri="{FF2B5EF4-FFF2-40B4-BE49-F238E27FC236}">
                <a16:creationId xmlns:a16="http://schemas.microsoft.com/office/drawing/2014/main" id="{D4974D33-8DC5-464E-8C6D-BE58F0669C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2586994"/>
            <a:ext cx="3474720" cy="18288"/>
          </a:xfrm>
          <a:custGeom>
            <a:avLst/>
            <a:gdLst>
              <a:gd name="connsiteX0" fmla="*/ 0 w 3474720"/>
              <a:gd name="connsiteY0" fmla="*/ 0 h 18288"/>
              <a:gd name="connsiteX1" fmla="*/ 694944 w 3474720"/>
              <a:gd name="connsiteY1" fmla="*/ 0 h 18288"/>
              <a:gd name="connsiteX2" fmla="*/ 1355141 w 3474720"/>
              <a:gd name="connsiteY2" fmla="*/ 0 h 18288"/>
              <a:gd name="connsiteX3" fmla="*/ 2015338 w 3474720"/>
              <a:gd name="connsiteY3" fmla="*/ 0 h 18288"/>
              <a:gd name="connsiteX4" fmla="*/ 2779776 w 3474720"/>
              <a:gd name="connsiteY4" fmla="*/ 0 h 18288"/>
              <a:gd name="connsiteX5" fmla="*/ 3474720 w 3474720"/>
              <a:gd name="connsiteY5" fmla="*/ 0 h 18288"/>
              <a:gd name="connsiteX6" fmla="*/ 3474720 w 3474720"/>
              <a:gd name="connsiteY6" fmla="*/ 18288 h 18288"/>
              <a:gd name="connsiteX7" fmla="*/ 2779776 w 3474720"/>
              <a:gd name="connsiteY7" fmla="*/ 18288 h 18288"/>
              <a:gd name="connsiteX8" fmla="*/ 2189074 w 3474720"/>
              <a:gd name="connsiteY8" fmla="*/ 18288 h 18288"/>
              <a:gd name="connsiteX9" fmla="*/ 1528877 w 3474720"/>
              <a:gd name="connsiteY9" fmla="*/ 18288 h 18288"/>
              <a:gd name="connsiteX10" fmla="*/ 868680 w 3474720"/>
              <a:gd name="connsiteY10" fmla="*/ 18288 h 18288"/>
              <a:gd name="connsiteX11" fmla="*/ 0 w 3474720"/>
              <a:gd name="connsiteY11" fmla="*/ 18288 h 18288"/>
              <a:gd name="connsiteX12" fmla="*/ 0 w 347472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E42B84D9-A80E-4F85-B327-F77200BC7D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079" y="3316782"/>
            <a:ext cx="4500091" cy="3320668"/>
          </a:xfrm>
        </p:spPr>
        <p:txBody>
          <a:bodyPr>
            <a:normAutofit/>
          </a:bodyPr>
          <a:lstStyle/>
          <a:p>
            <a:pPr marL="245700" indent="-252000"/>
            <a:r>
              <a:rPr lang="hu-HU" sz="2400" dirty="0"/>
              <a:t>1914-ben a magyar-bolgár megegyezés,</a:t>
            </a:r>
          </a:p>
          <a:p>
            <a:pPr marL="245700" indent="-252000"/>
            <a:r>
              <a:rPr lang="hu-HU" sz="2400" dirty="0"/>
              <a:t>1914. július 28. az építés kezdete,</a:t>
            </a:r>
          </a:p>
          <a:p>
            <a:pPr marL="245700" indent="-252000"/>
            <a:r>
              <a:rPr lang="hu-HU" sz="2400" dirty="0"/>
              <a:t>október 15. átadás,</a:t>
            </a:r>
          </a:p>
          <a:p>
            <a:pPr marL="245700" indent="-252000"/>
            <a:r>
              <a:rPr lang="hu-HU" sz="2400" dirty="0"/>
              <a:t>november 1-től rendszeres adás.</a:t>
            </a:r>
          </a:p>
        </p:txBody>
      </p:sp>
      <p:pic>
        <p:nvPicPr>
          <p:cNvPr id="5" name="Kép 4" descr="A képen ég, kültéri, torony, épület látható&#10;&#10;Automatikusan generált leírás">
            <a:extLst>
              <a:ext uri="{FF2B5EF4-FFF2-40B4-BE49-F238E27FC236}">
                <a16:creationId xmlns:a16="http://schemas.microsoft.com/office/drawing/2014/main" id="{87786B46-4C6F-9A81-4A3C-0F859EBEE4B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962" r="7566"/>
          <a:stretch/>
        </p:blipFill>
        <p:spPr bwMode="auto"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  <a:noFill/>
        </p:spPr>
      </p:pic>
      <p:sp>
        <p:nvSpPr>
          <p:cNvPr id="2" name="Cím 1">
            <a:extLst>
              <a:ext uri="{FF2B5EF4-FFF2-40B4-BE49-F238E27FC236}">
                <a16:creationId xmlns:a16="http://schemas.microsoft.com/office/drawing/2014/main" id="{86C4C50C-2CEC-4468-8788-2CDB09C9E6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79" y="325369"/>
            <a:ext cx="5547657" cy="1289303"/>
          </a:xfrm>
        </p:spPr>
        <p:txBody>
          <a:bodyPr anchor="b">
            <a:normAutofit/>
          </a:bodyPr>
          <a:lstStyle/>
          <a:p>
            <a:r>
              <a:rPr lang="hu-HU" sz="5400" dirty="0">
                <a:latin typeface="+mn-lt"/>
              </a:rPr>
              <a:t>Csepeli szikratávíró</a:t>
            </a:r>
          </a:p>
        </p:txBody>
      </p:sp>
      <p:sp>
        <p:nvSpPr>
          <p:cNvPr id="4" name="Szövegdoboz 3">
            <a:extLst>
              <a:ext uri="{FF2B5EF4-FFF2-40B4-BE49-F238E27FC236}">
                <a16:creationId xmlns:a16="http://schemas.microsoft.com/office/drawing/2014/main" id="{BD8AC820-BD10-D631-FB28-AE81D5FC7807}"/>
              </a:ext>
            </a:extLst>
          </p:cNvPr>
          <p:cNvSpPr txBox="1"/>
          <p:nvPr/>
        </p:nvSpPr>
        <p:spPr>
          <a:xfrm>
            <a:off x="7643674" y="6498950"/>
            <a:ext cx="463104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12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Forrás: http</a:t>
            </a:r>
            <a:r>
              <a:rPr lang="hu-HU" sz="1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://</a:t>
            </a:r>
            <a:r>
              <a:rPr lang="hu-HU" sz="12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www.postamuzeum.hu/hu/targyak/1613/tavlati-kep-26</a:t>
            </a:r>
            <a:endParaRPr lang="hu-HU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581005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F13C74B1-5B17-4795-BED0-7140497B44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Cím 1">
            <a:extLst>
              <a:ext uri="{FF2B5EF4-FFF2-40B4-BE49-F238E27FC236}">
                <a16:creationId xmlns:a16="http://schemas.microsoft.com/office/drawing/2014/main" id="{86C4C50C-2CEC-4468-8788-2CDB09C9E6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79" y="325369"/>
            <a:ext cx="5542059" cy="1956841"/>
          </a:xfrm>
        </p:spPr>
        <p:txBody>
          <a:bodyPr anchor="b">
            <a:normAutofit/>
          </a:bodyPr>
          <a:lstStyle/>
          <a:p>
            <a:r>
              <a:rPr lang="hu-HU" sz="4600" dirty="0">
                <a:latin typeface="+mn-lt"/>
              </a:rPr>
              <a:t>A háborúban használt eszközök</a:t>
            </a:r>
          </a:p>
        </p:txBody>
      </p:sp>
      <p:sp>
        <p:nvSpPr>
          <p:cNvPr id="11" name="sketchy line">
            <a:extLst>
              <a:ext uri="{FF2B5EF4-FFF2-40B4-BE49-F238E27FC236}">
                <a16:creationId xmlns:a16="http://schemas.microsoft.com/office/drawing/2014/main" id="{D4974D33-8DC5-464E-8C6D-BE58F0669C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2586994"/>
            <a:ext cx="3474720" cy="18288"/>
          </a:xfrm>
          <a:custGeom>
            <a:avLst/>
            <a:gdLst>
              <a:gd name="connsiteX0" fmla="*/ 0 w 3474720"/>
              <a:gd name="connsiteY0" fmla="*/ 0 h 18288"/>
              <a:gd name="connsiteX1" fmla="*/ 694944 w 3474720"/>
              <a:gd name="connsiteY1" fmla="*/ 0 h 18288"/>
              <a:gd name="connsiteX2" fmla="*/ 1355141 w 3474720"/>
              <a:gd name="connsiteY2" fmla="*/ 0 h 18288"/>
              <a:gd name="connsiteX3" fmla="*/ 2015338 w 3474720"/>
              <a:gd name="connsiteY3" fmla="*/ 0 h 18288"/>
              <a:gd name="connsiteX4" fmla="*/ 2779776 w 3474720"/>
              <a:gd name="connsiteY4" fmla="*/ 0 h 18288"/>
              <a:gd name="connsiteX5" fmla="*/ 3474720 w 3474720"/>
              <a:gd name="connsiteY5" fmla="*/ 0 h 18288"/>
              <a:gd name="connsiteX6" fmla="*/ 3474720 w 3474720"/>
              <a:gd name="connsiteY6" fmla="*/ 18288 h 18288"/>
              <a:gd name="connsiteX7" fmla="*/ 2779776 w 3474720"/>
              <a:gd name="connsiteY7" fmla="*/ 18288 h 18288"/>
              <a:gd name="connsiteX8" fmla="*/ 2189074 w 3474720"/>
              <a:gd name="connsiteY8" fmla="*/ 18288 h 18288"/>
              <a:gd name="connsiteX9" fmla="*/ 1528877 w 3474720"/>
              <a:gd name="connsiteY9" fmla="*/ 18288 h 18288"/>
              <a:gd name="connsiteX10" fmla="*/ 868680 w 3474720"/>
              <a:gd name="connsiteY10" fmla="*/ 18288 h 18288"/>
              <a:gd name="connsiteX11" fmla="*/ 0 w 3474720"/>
              <a:gd name="connsiteY11" fmla="*/ 18288 h 18288"/>
              <a:gd name="connsiteX12" fmla="*/ 0 w 347472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E42B84D9-A80E-4F85-B327-F77200BC7D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080" y="2872899"/>
            <a:ext cx="5611633" cy="3320668"/>
          </a:xfrm>
        </p:spPr>
        <p:txBody>
          <a:bodyPr>
            <a:normAutofit/>
          </a:bodyPr>
          <a:lstStyle/>
          <a:p>
            <a:pPr marL="457200" lvl="1" indent="0">
              <a:buNone/>
            </a:pPr>
            <a:r>
              <a:rPr lang="hu-HU" sz="2200" dirty="0"/>
              <a:t>A bemutatott képek forrása a Telefunken Zeitung, 1919. májusi száma</a:t>
            </a:r>
          </a:p>
        </p:txBody>
      </p:sp>
      <p:pic>
        <p:nvPicPr>
          <p:cNvPr id="5" name="Kép 4">
            <a:extLst>
              <a:ext uri="{FF2B5EF4-FFF2-40B4-BE49-F238E27FC236}">
                <a16:creationId xmlns:a16="http://schemas.microsoft.com/office/drawing/2014/main" id="{73000BBE-D946-F956-B7E6-5DAD17978E2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1852" y="124610"/>
            <a:ext cx="4707812" cy="671451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0773827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743AA782-23D1-4521-8CAD-47662984AA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Cím 1">
            <a:extLst>
              <a:ext uri="{FF2B5EF4-FFF2-40B4-BE49-F238E27FC236}">
                <a16:creationId xmlns:a16="http://schemas.microsoft.com/office/drawing/2014/main" id="{86C4C50C-2CEC-4468-8788-2CDB09C9E6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936" y="640080"/>
            <a:ext cx="4818888" cy="1481328"/>
          </a:xfrm>
        </p:spPr>
        <p:txBody>
          <a:bodyPr anchor="b">
            <a:normAutofit/>
          </a:bodyPr>
          <a:lstStyle/>
          <a:p>
            <a:r>
              <a:rPr lang="hu-HU" sz="5000" dirty="0">
                <a:latin typeface="+mn-lt"/>
              </a:rPr>
              <a:t>Hordozható rádióállomások</a:t>
            </a:r>
          </a:p>
        </p:txBody>
      </p:sp>
      <p:sp>
        <p:nvSpPr>
          <p:cNvPr id="13" name="sketch line">
            <a:extLst>
              <a:ext uri="{FF2B5EF4-FFF2-40B4-BE49-F238E27FC236}">
                <a16:creationId xmlns:a16="http://schemas.microsoft.com/office/drawing/2014/main" id="{71877DBC-BB60-40F0-AC93-2ACDBAAE60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2372868"/>
            <a:ext cx="3255095" cy="18288"/>
          </a:xfrm>
          <a:custGeom>
            <a:avLst/>
            <a:gdLst>
              <a:gd name="connsiteX0" fmla="*/ 0 w 3255095"/>
              <a:gd name="connsiteY0" fmla="*/ 0 h 18288"/>
              <a:gd name="connsiteX1" fmla="*/ 618468 w 3255095"/>
              <a:gd name="connsiteY1" fmla="*/ 0 h 18288"/>
              <a:gd name="connsiteX2" fmla="*/ 1269487 w 3255095"/>
              <a:gd name="connsiteY2" fmla="*/ 0 h 18288"/>
              <a:gd name="connsiteX3" fmla="*/ 1953057 w 3255095"/>
              <a:gd name="connsiteY3" fmla="*/ 0 h 18288"/>
              <a:gd name="connsiteX4" fmla="*/ 2636627 w 3255095"/>
              <a:gd name="connsiteY4" fmla="*/ 0 h 18288"/>
              <a:gd name="connsiteX5" fmla="*/ 3255095 w 3255095"/>
              <a:gd name="connsiteY5" fmla="*/ 0 h 18288"/>
              <a:gd name="connsiteX6" fmla="*/ 3255095 w 3255095"/>
              <a:gd name="connsiteY6" fmla="*/ 18288 h 18288"/>
              <a:gd name="connsiteX7" fmla="*/ 2538974 w 3255095"/>
              <a:gd name="connsiteY7" fmla="*/ 18288 h 18288"/>
              <a:gd name="connsiteX8" fmla="*/ 1822853 w 3255095"/>
              <a:gd name="connsiteY8" fmla="*/ 18288 h 18288"/>
              <a:gd name="connsiteX9" fmla="*/ 1171834 w 3255095"/>
              <a:gd name="connsiteY9" fmla="*/ 18288 h 18288"/>
              <a:gd name="connsiteX10" fmla="*/ 0 w 3255095"/>
              <a:gd name="connsiteY10" fmla="*/ 18288 h 18288"/>
              <a:gd name="connsiteX11" fmla="*/ 0 w 3255095"/>
              <a:gd name="connsiteY11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E42B84D9-A80E-4F85-B327-F77200BC7D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0936" y="2660904"/>
            <a:ext cx="5928890" cy="1481328"/>
          </a:xfrm>
        </p:spPr>
        <p:txBody>
          <a:bodyPr anchor="t">
            <a:normAutofit/>
          </a:bodyPr>
          <a:lstStyle/>
          <a:p>
            <a:r>
              <a:rPr lang="hu-HU" sz="2200" dirty="0"/>
              <a:t>Elsődleges követelmény volt a hordozhatóság </a:t>
            </a:r>
          </a:p>
          <a:p>
            <a:r>
              <a:rPr lang="hu-HU" sz="2200" dirty="0"/>
              <a:t>1916-ban a Telefunken kifejlesztett egy hordozható, 13 egységből álló rádióállomást (</a:t>
            </a:r>
            <a:r>
              <a:rPr lang="hu-HU" sz="2200" dirty="0" err="1"/>
              <a:t>Kleine</a:t>
            </a:r>
            <a:r>
              <a:rPr lang="hu-HU" sz="2200" dirty="0"/>
              <a:t> </a:t>
            </a:r>
            <a:r>
              <a:rPr lang="hu-HU" sz="2200" dirty="0" err="1"/>
              <a:t>tragbare</a:t>
            </a:r>
            <a:r>
              <a:rPr lang="hu-HU" sz="2200" dirty="0"/>
              <a:t> </a:t>
            </a:r>
            <a:r>
              <a:rPr lang="hu-HU" sz="2200" dirty="0" err="1"/>
              <a:t>Funkenstation</a:t>
            </a:r>
            <a:r>
              <a:rPr lang="hu-HU" sz="2200" dirty="0"/>
              <a:t> - G-</a:t>
            </a:r>
            <a:r>
              <a:rPr lang="hu-HU" sz="2200" dirty="0" err="1"/>
              <a:t>Fuk</a:t>
            </a:r>
            <a:r>
              <a:rPr lang="hu-HU" sz="2200" dirty="0"/>
              <a:t> 16a )</a:t>
            </a:r>
          </a:p>
        </p:txBody>
      </p:sp>
      <p:grpSp>
        <p:nvGrpSpPr>
          <p:cNvPr id="4" name="Csoportba foglalás 3">
            <a:extLst>
              <a:ext uri="{FF2B5EF4-FFF2-40B4-BE49-F238E27FC236}">
                <a16:creationId xmlns:a16="http://schemas.microsoft.com/office/drawing/2014/main" id="{5CB8D741-BBAE-2001-8912-602F763E63D2}"/>
              </a:ext>
            </a:extLst>
          </p:cNvPr>
          <p:cNvGrpSpPr/>
          <p:nvPr/>
        </p:nvGrpSpPr>
        <p:grpSpPr>
          <a:xfrm>
            <a:off x="7373056" y="640080"/>
            <a:ext cx="2910952" cy="5577840"/>
            <a:chOff x="0" y="0"/>
            <a:chExt cx="2696210" cy="5166360"/>
          </a:xfrm>
        </p:grpSpPr>
        <p:pic>
          <p:nvPicPr>
            <p:cNvPr id="5" name="Kép 4">
              <a:extLst>
                <a:ext uri="{FF2B5EF4-FFF2-40B4-BE49-F238E27FC236}">
                  <a16:creationId xmlns:a16="http://schemas.microsoft.com/office/drawing/2014/main" id="{AABA71CD-4C5E-D61F-3DD9-D8737DC98BF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3291840"/>
              <a:ext cx="2693670" cy="187452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" name="Kép 5" descr="A képen vázlat, fekete-fehér, fedett pályás, gép látható&#10;&#10;Automatikusan generált leírás">
              <a:extLst>
                <a:ext uri="{FF2B5EF4-FFF2-40B4-BE49-F238E27FC236}">
                  <a16:creationId xmlns:a16="http://schemas.microsoft.com/office/drawing/2014/main" id="{0B193ECE-C490-5ABA-737D-6C16F6D8170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20" y="0"/>
              <a:ext cx="2688590" cy="3200400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7" name="Picture 1066" descr="A képen szöveg, tábla, doboz, árusítás látható&#10;&#10;Automatikusan generált leírás">
            <a:extLst>
              <a:ext uri="{FF2B5EF4-FFF2-40B4-BE49-F238E27FC236}">
                <a16:creationId xmlns:a16="http://schemas.microsoft.com/office/drawing/2014/main" id="{D02A1DAD-EFD4-0937-3639-BDD7323F702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858" y="4095750"/>
            <a:ext cx="5354040" cy="21221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251611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9" name="Rectangle 28">
            <a:extLst>
              <a:ext uri="{FF2B5EF4-FFF2-40B4-BE49-F238E27FC236}">
                <a16:creationId xmlns:a16="http://schemas.microsoft.com/office/drawing/2014/main" id="{F13C74B1-5B17-4795-BED0-7140497B44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Cím 1">
            <a:extLst>
              <a:ext uri="{FF2B5EF4-FFF2-40B4-BE49-F238E27FC236}">
                <a16:creationId xmlns:a16="http://schemas.microsoft.com/office/drawing/2014/main" id="{86C4C50C-2CEC-4468-8788-2CDB09C9E6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325369"/>
            <a:ext cx="4368602" cy="1956841"/>
          </a:xfrm>
        </p:spPr>
        <p:txBody>
          <a:bodyPr anchor="b">
            <a:normAutofit/>
          </a:bodyPr>
          <a:lstStyle/>
          <a:p>
            <a:r>
              <a:rPr lang="hu-HU" sz="5000">
                <a:latin typeface="+mn-lt"/>
              </a:rPr>
              <a:t>Hordozható rádióállomások</a:t>
            </a:r>
            <a:endParaRPr lang="hu-HU" sz="5000" dirty="0">
              <a:latin typeface="+mn-lt"/>
            </a:endParaRPr>
          </a:p>
        </p:txBody>
      </p:sp>
      <p:sp>
        <p:nvSpPr>
          <p:cNvPr id="31" name="sketchy line">
            <a:extLst>
              <a:ext uri="{FF2B5EF4-FFF2-40B4-BE49-F238E27FC236}">
                <a16:creationId xmlns:a16="http://schemas.microsoft.com/office/drawing/2014/main" id="{D4974D33-8DC5-464E-8C6D-BE58F0669C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2586994"/>
            <a:ext cx="3474720" cy="18288"/>
          </a:xfrm>
          <a:custGeom>
            <a:avLst/>
            <a:gdLst>
              <a:gd name="connsiteX0" fmla="*/ 0 w 3474720"/>
              <a:gd name="connsiteY0" fmla="*/ 0 h 18288"/>
              <a:gd name="connsiteX1" fmla="*/ 694944 w 3474720"/>
              <a:gd name="connsiteY1" fmla="*/ 0 h 18288"/>
              <a:gd name="connsiteX2" fmla="*/ 1355141 w 3474720"/>
              <a:gd name="connsiteY2" fmla="*/ 0 h 18288"/>
              <a:gd name="connsiteX3" fmla="*/ 2015338 w 3474720"/>
              <a:gd name="connsiteY3" fmla="*/ 0 h 18288"/>
              <a:gd name="connsiteX4" fmla="*/ 2779776 w 3474720"/>
              <a:gd name="connsiteY4" fmla="*/ 0 h 18288"/>
              <a:gd name="connsiteX5" fmla="*/ 3474720 w 3474720"/>
              <a:gd name="connsiteY5" fmla="*/ 0 h 18288"/>
              <a:gd name="connsiteX6" fmla="*/ 3474720 w 3474720"/>
              <a:gd name="connsiteY6" fmla="*/ 18288 h 18288"/>
              <a:gd name="connsiteX7" fmla="*/ 2779776 w 3474720"/>
              <a:gd name="connsiteY7" fmla="*/ 18288 h 18288"/>
              <a:gd name="connsiteX8" fmla="*/ 2189074 w 3474720"/>
              <a:gd name="connsiteY8" fmla="*/ 18288 h 18288"/>
              <a:gd name="connsiteX9" fmla="*/ 1528877 w 3474720"/>
              <a:gd name="connsiteY9" fmla="*/ 18288 h 18288"/>
              <a:gd name="connsiteX10" fmla="*/ 868680 w 3474720"/>
              <a:gd name="connsiteY10" fmla="*/ 18288 h 18288"/>
              <a:gd name="connsiteX11" fmla="*/ 0 w 3474720"/>
              <a:gd name="connsiteY11" fmla="*/ 18288 h 18288"/>
              <a:gd name="connsiteX12" fmla="*/ 0 w 347472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E42B84D9-A80E-4F85-B327-F77200BC7D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080" y="2872899"/>
            <a:ext cx="4243589" cy="332066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hu-HU" sz="2200" dirty="0"/>
              <a:t>Egy német kommunikációs osztag a nyugati fronton 1917-ben</a:t>
            </a:r>
          </a:p>
        </p:txBody>
      </p:sp>
      <p:pic>
        <p:nvPicPr>
          <p:cNvPr id="8" name="Kép 7" descr="A képen kültéri, ég, kerék, kocsi látható&#10;&#10;Automatikusan generált leírás">
            <a:extLst>
              <a:ext uri="{FF2B5EF4-FFF2-40B4-BE49-F238E27FC236}">
                <a16:creationId xmlns:a16="http://schemas.microsoft.com/office/drawing/2014/main" id="{E8EDB724-754A-7823-9302-B2160EF4C8C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86" r="18552" b="1"/>
          <a:stretch/>
        </p:blipFill>
        <p:spPr bwMode="auto"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  <a:noFill/>
        </p:spPr>
      </p:pic>
    </p:spTree>
    <p:extLst>
      <p:ext uri="{BB962C8B-B14F-4D97-AF65-F5344CB8AC3E}">
        <p14:creationId xmlns:p14="http://schemas.microsoft.com/office/powerpoint/2010/main" val="82039631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635</TotalTime>
  <Words>2076</Words>
  <Application>Microsoft Office PowerPoint</Application>
  <PresentationFormat>Szélesvásznú</PresentationFormat>
  <Paragraphs>146</Paragraphs>
  <Slides>19</Slides>
  <Notes>19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3</vt:i4>
      </vt:variant>
      <vt:variant>
        <vt:lpstr>Téma</vt:lpstr>
      </vt:variant>
      <vt:variant>
        <vt:i4>1</vt:i4>
      </vt:variant>
      <vt:variant>
        <vt:lpstr>Diacímek</vt:lpstr>
      </vt:variant>
      <vt:variant>
        <vt:i4>19</vt:i4>
      </vt:variant>
    </vt:vector>
  </HeadingPairs>
  <TitlesOfParts>
    <vt:vector size="23" baseType="lpstr">
      <vt:lpstr>Arial</vt:lpstr>
      <vt:lpstr>Calibri</vt:lpstr>
      <vt:lpstr>Calibri Light</vt:lpstr>
      <vt:lpstr>Office-téma</vt:lpstr>
      <vt:lpstr>Szikratávírók az első világháborúban</vt:lpstr>
      <vt:lpstr>Bevezető</vt:lpstr>
      <vt:lpstr>Kommunikáció</vt:lpstr>
      <vt:lpstr>Előzmények</vt:lpstr>
      <vt:lpstr>Előzmények</vt:lpstr>
      <vt:lpstr>Csepeli szikratávíró</vt:lpstr>
      <vt:lpstr>A háborúban használt eszközök</vt:lpstr>
      <vt:lpstr>Hordozható rádióállomások</vt:lpstr>
      <vt:lpstr>Hordozható rádióállomások</vt:lpstr>
      <vt:lpstr>Mobil rádióállomások (Nehéz állomás)</vt:lpstr>
      <vt:lpstr>Mobil rádióállomások (Könnyű állomás)</vt:lpstr>
      <vt:lpstr>Mobil rádióállomások (Automobil állomás)</vt:lpstr>
      <vt:lpstr>Mobil rádióállomások (Kis rádióállomás)</vt:lpstr>
      <vt:lpstr>Mobil rádióállomások (Nyeregállomás)</vt:lpstr>
      <vt:lpstr>Mobil rádióállomások (Legnehezebb állomás)</vt:lpstr>
      <vt:lpstr>Fix telepítésű rádióállomás</vt:lpstr>
      <vt:lpstr>Új eszköz a rádiózásban</vt:lpstr>
      <vt:lpstr>Felhasznált szakirodalom</vt:lpstr>
      <vt:lpstr>PowerPoint-bemutató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Elfelejtett magyar feltalálók: Schäfer János és Schäfer Béla</dc:title>
  <dc:creator>Dr. Gimesi László</dc:creator>
  <cp:lastModifiedBy>Dr. Gimesi László</cp:lastModifiedBy>
  <cp:revision>56</cp:revision>
  <dcterms:created xsi:type="dcterms:W3CDTF">2021-06-03T14:12:37Z</dcterms:created>
  <dcterms:modified xsi:type="dcterms:W3CDTF">2023-06-27T16:20:34Z</dcterms:modified>
</cp:coreProperties>
</file>