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2" r:id="rId4"/>
    <p:sldId id="303" r:id="rId5"/>
    <p:sldId id="304" r:id="rId6"/>
    <p:sldId id="305" r:id="rId7"/>
    <p:sldId id="306" r:id="rId8"/>
    <p:sldId id="307" r:id="rId9"/>
    <p:sldId id="311" r:id="rId10"/>
    <p:sldId id="308" r:id="rId11"/>
    <p:sldId id="312" r:id="rId12"/>
    <p:sldId id="313" r:id="rId13"/>
    <p:sldId id="314" r:id="rId14"/>
    <p:sldId id="316" r:id="rId15"/>
    <p:sldId id="318" r:id="rId16"/>
    <p:sldId id="315" r:id="rId17"/>
    <p:sldId id="317" r:id="rId18"/>
    <p:sldId id="301" r:id="rId19"/>
    <p:sldId id="278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572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-9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4511B-A394-47D5-A451-D0460579EB0C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51EFC-534F-44CA-8ACD-7CBA2167FD9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08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Tisztelt elnök úr, tisztelt hallgatóság! Az előadásom témája az első világháborúban használt vezeték nélküli kommunikáció. A bemutatómban elsősorban azokat a képek mutatom be, amelyek e cikkben, terjedelmi okokból nem jelenhettek meg.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52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harcok során a hadseregnek szüksége volt könnyen mozgatható és telepíthető rádióállomásokra. Ezek voltak a mobil rádióállomások, amelyek kizárólag a mozgó hadviselésre készültek. Képesnek kellett lenniük a lovasságot bárhová, bármilyen ütemben követni. Követelmény volt a gyors üzembe helyezés, így az állomás telepítésére és leszerelésére csak rövid idő állt rendelkezésre. Az állomásokat és a felszerelésüket lovasfogat, vagy gépkocsi szállította.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nehéz típusú mobil rádióállomás három egységből állt: állomás, árboc és felszerelés jármű, amelyeket egyenként hat-hat ló vontatott. Az állomás üzembe helyezése, beállítása körülbelül 15 percet vett igénybe. Az adó működéséhez szükséges energiát egy hét-nyolc lóerős vízhűtéses benzinmotor szolgáltatta. A nehéz állomás sugárzási energiája körülbelül 1,5 kW, a hatótávolsága 250-300 km volt.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71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könnyű típusú mobilrádióállomás két, egyenként hat lóval húzott járműből: az állomás és felszerelés járműből állt. A könnyű állomás üzembe helyezéséhez legfeljebb öt percre volt szükség. Az adóállomás sugárzási teljesítménye körülbelül 0,5 kW, hatótávolsága 100 km volt.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8170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háború kiterjedésével egyre nagyobb szükség volt a gyorsan, nagy távolságra telepíthető rádióállomásokra. Mivel nehézséget okozott a lovak beszerzése és ellátása, ezért egyre több rádióállomást szereltek fel autókra.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újabb készülékeket és berendezéseket már nem építették be fixen a járművekbe, hanem kivehető szállítódobozokba helyezték el azokat. Így a rádióállomásokat lakóhelyiségekben vagy menedékhelyeken lehetett használni, és az üres járműveket lőtávolságon kívülre vihették.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062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offenzív harcok megkezdésekor a hadseregnek szüksége volt egy mobilis, könnyű rádióállomásra Az utánfutó két szállítódobozt tartalmazott, az egyikben a szikraadó, a másikban a vevő volt. Az állomást két ló könnyedén mozgathatta, hatótávolsága 125 km, az áramforrása egy kis léghűtéses kéthengeres motor volt.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132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Nyeregállomás: a teljes felszerelést hat teherhordó állat szállította, 0,4 kW antennateljesítmény mellett akár 150 km-es hatótávolság is elérhető volt. Az antenna két 12 m magas árboc között volt kifeszítve. Erőforrásként egy kéthengeres benzinmotort használtak.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236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legnehezebb mobil állomás, amelyet a hadsereg parancsnokságának szántak a keleti hadszíntérre.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3416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főparancsnokság és a távolabbi balkáni és keleti hadsereg főparancsnokságainak közvetlen rádióösszeköttetésére egy oltó szikrás, 20 kW adóteljesítményű fixen telepített állomást használtak. Az adó- és vevőforgalom lebonyolítása egy erre a célra berendezett teremben, a vevőpultról történt.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26184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I. világháború közepén a katonai híradás felszereléseiben változás kezdődött: a szikratávírók mellett izzókatódlámpákkal épített készülékek jelentek meg. A központi hatalmak ipara először az ún. Lieben-lámpákat gyártotta, amelyeket kezdetben telefon- illetve detektoros rádióvevők hangerősítőjeként használtak.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elektroncsővel működő adók a szikraadókhoz képest jóval kisebb méretűek, kevesebb energiát igényeltek, könnyen telepíthetők és sokkal megbízhatóbbak voltak.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1918. május végén a Telefunken tesztelésre leszállította az első 100 ilyen készüléket, amelyek beváltak, így megkezdődhetett a tömeggyártásuk.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Magyarországon a Tungsram1918-ban, a Telefunken ARS 68 licence alapján építették meg az első katonai rádiót az Osztrák—Magyar Monarchia hadserege számára. A készüléket „Klein </a:t>
            </a:r>
            <a:r>
              <a:rPr lang="hu-H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Radio</a:t>
            </a: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”-</a:t>
            </a:r>
            <a:r>
              <a:rPr lang="hu-H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nak</a:t>
            </a: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nevezték, fedőneve KLERA volt. Ezeket a rádiókat az olasz fronton próbálták ki először, ahol kezdetben csak vezetékes híradás volt.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1917-ben kezdték kiépíteni a rádióüzemű rendszereket, és 1918-ban már a magasabb parancsnokságokon mindenütt megtalálhatók voltak a távíró üzemmódban dolgozó elektroncsöves rádió-adó-vevők.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szikraadókat a világháború végén fokozatosan megszüntették, kivonták a forgalomból. A </a:t>
            </a:r>
            <a:r>
              <a:rPr lang="hu-HU" sz="16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Naueni</a:t>
            </a: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(berlini) állomás 100 kW-os szikraadóját 1918-ban, a csepeli szikraadót 1924-ben szerelték le.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291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A747F979-1C3B-4A6E-94EF-935617B73F39}" type="datetime1">
              <a:rPr lang="hu-HU" smtClean="0"/>
              <a:t>2023. 06. 27.</a:t>
            </a:fld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D299F6-45B5-4B4D-A8EB-80D7C2341820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5635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345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méretében: a háborúban részt vett Európa csaknem összes állama, az Orosz Birodalom, Japán, az Egyesült Államok és több kisebb állam is,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kiterjedésében: a fő hadszínterei Európában voltak, de kiterjedt a Közel-Keletre, Afrikára és Ázsia egyes részeire is,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gyorsaságában: alakulatok mozgatásában, utánpótlásában elsősorban a vasút játszott szerepet, de megjelentek az automobilok is,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alkalmazott eszközök: számos technológiai újítást vezettek be: repülőgépek, léghajók, tankok, nagytávolságú lövegek, gépfegyver és többek között a vezeték nélküli távíró.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11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Egy háború kimenetelét nagyban befolyásolja, hogy az információ milyen gyorsan és mennyire biztonságosan jut el a rendeltetési helyére. A klasszikus (jelzőfény, futár, postagalamb stb.) hírközlés éppen a háború kiterjedése és dinamikája miatt használhatatlanná vált, illetve korlátozottan volt használható.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megoldást az elektromosság jelentette. A vezetékes összeköttetés létesítése idő igényes, a nehezen megközelíthető, esetleg ellenséges terepen szinte lehetetlen a kiépítése. Az üzembiztonságra károsan hathatnak a viharok, a harci cselekmények, a véletlen vagy szándékos rongálások. A sűrűn előforduló hibák miatt a karbantartóknak állandó készültségben kellett lenniük, a javítást pedig sok esetben ellenség által veszélyeztetett területen kellett elvégezni. Ezért szükség volt olyan eszközökre, amelyek mentesek e hátrányoktól és így biztosítják a folyamatos hírtovábbítást. Ezt a vezeték nélküli távírók (rádiók) tudják biztosítani. Ezek olyan esetekben is jól használhatók amikor a harci helyzet gyorsan változik, a csapatok folyamatos mozgásban vannak. Segítségükkel az ellenség által körülvett csapatokkal, vagy a távoli anyaországgal is biztosított a kommunikáció.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vezeték nélküli hírközlés első készülékei a szikratávírók voltak, ezeket az 1800-as évek végén kezdték alkalmazni, a folyamatos tökéletesítések hatására a 20. század elejére már Anglia és az Egyesült Államok között is biztosított volt az összeköttetés. E berendezések fénykorát az első világháborút megelőző időszakra, illetve a háború kezdetére tehetjük.</a:t>
            </a:r>
            <a:endParaRPr lang="hu-H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655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1909-ben az osztrák és magyar hadügyi kormányzat megvásárolt a berlini szikratávíró társaságtól két katonai szikratávíró-állomást és ezekkel sikeres összeköttetést létesített Berlin és Bécs között. Az állomások négy ló vontatta kocsin helyezkedtek el, az energiaellátásukat egy automobil-motor biztosította. Az állomás két szekéren helyezkedett el, az egyiken a rádió (telegráf), a másikon pedig benzinmotorral hajtott dinamó volt. Az antenna kihúzására léggömböt, illetve sárkányt használtak.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001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Az 1912-13-as Balkáni-háború felhívta a katonai vezetés figyelmét arra, hogy a nehezen megközelíthető, esetleg az ellenség által bekerített területekkel való kapcsolattartás csak vezetéknélküli távíróval oldható meg. A háború befejezésekor a nagyhatalmak egy nemzetközi különítményt küldtek </a:t>
            </a:r>
            <a:r>
              <a:rPr lang="hu-HU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Skutariba</a:t>
            </a: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(Albánia), ahol az osztrák-magyar hadsereg üzemeltetett egy kis szikratávíró állomást.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897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1914-ben a magyar kormány Bulgáriával megegyezett abban, hogy Budapesten és Szófiában szikratávíró állomást állítanak föl. Ezzel megelőzve azt, hogy Bulgáriát teljesen elzárhassák a külvilágtól. Az állomás építését a Csepel-szigeten 1914. július 28-án kezdték és október 15-én adták át a forgalomnak, a rendszeres adást november 1-én kezdődött. Elsősorban háborús célt szolgálva továbbított rejtjeles morzetáviratokat a velünk szövetséges központi hatalmaknak, később közvetített az Oroszországgal kötendő esetleges különbéke, majd a háború befejezése után a győztes nagyhatalmakkal folyó tárgyalásoknál.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7339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Ahogy az elején ígértem, néhány korabeli fotót mutatok, amelyek forrása a Telefunken Zeitung, 1919. májusi száma.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751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Ezeknél a berendezéseknél elsődleges követelmény volt a hordozhatóság. Ennek érdekében ezeket több, a személyzet által hordozható méretű és súlyú modulból állították össze.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1916-ban a Telefunken kifejlesztett egy hordozható rádióállomást, ami 13 egységből állt, az egyes modulok súlya nem haladta meg a 12 kg-ot.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1917 novemberére 500 ilyen típusú állomást szállított a Telefunken. Áramforrásként általában egy dupla pedálos kerékpárt vagy egy Bosch kéthengeres motort használtak.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78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rádióállomást használó német kommunikációs osztagot mutat a fotó, amely a nyugati fronton készült 1917-ben.</a:t>
            </a:r>
            <a:endParaRPr lang="hu-H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51EFC-534F-44CA-8ACD-7CBA2167FD98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277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970EE3-100D-4971-94F3-EB72F07D7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88A4F0F-120E-4063-A0A3-A18F8AF953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19BB7B-8E83-414E-8B56-D74CED7CD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990AAC-9F1E-471C-8985-07F21050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C1C289-B88F-45A1-8688-0E18430C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92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BD1BFC2-FD79-46C5-A017-2583FBB0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E7DC0480-F5CA-43F7-B7E5-70ED1E0D3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5B7C8F-4641-4EE6-BFD6-4D1E207C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F6376F8-E32B-4503-BC89-D3D7DD18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57D864-9CCD-4FE3-84DF-04C71730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21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98BE988-C2EB-4374-8CFD-46F35A417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EBB4919-A5D5-4717-8D4F-B971A6B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34F7EF-C7E6-451C-A31E-45AFBF88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C821677-21F9-428A-AB83-F036B41B3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30E7F7E-A087-4774-9283-A056ABEB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609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7EAB6A-43AD-4AA9-A34B-060187DCD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971A91-E14F-4D35-8380-2B1CCD813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B46280B-2461-428F-8FB3-6EAB6235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08B20BD-3017-4A38-AC8E-9E3DA221A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9801852-0B99-480A-B17D-990F006F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1863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0B90CD-C127-4092-8E52-9950EFF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C28982E-39B4-4F68-A73A-1BE7DBDC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BE5A313-2F88-48E5-A084-D50BF448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220A35-4E30-465E-B1F8-FFF1EA87A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C1F3E5-6FDA-4F5C-AB61-150750E39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497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20E11E-6CAF-4518-9C8A-66456D045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7DF5D46-A7D0-4CA1-A730-3B306D886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E92379A-A7FF-4A79-AF21-E33EDA78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C224A5C-76EA-44BA-B500-8D5565BBC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973E954-6CB8-49B9-A177-A4CF4F97B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0C0789E-940E-48EE-B6BD-0D058B1B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408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869BA32-3A92-49B1-854D-E720D05A7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A91EF6B-942F-4295-A1EA-57A203DD3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B1AC66-1C21-45C7-B5A8-317DC98B7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055066CB-F281-416E-8483-F30A958E0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4252AB0-B95E-4579-B96D-3B44D2E663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BEC791B-E231-4109-A469-CF2A0418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339BCF6-9120-4F30-AAC0-23F16D44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442E561-2A7C-491D-88B6-AF2FCD1E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6228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1B1101-002B-4476-ACB7-6917E2DD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16F7402-BA9D-4AB0-93BB-524C3E0F9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6FFF9B8-6B84-4EAE-86CE-DF821DB1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102B1FB-7E2E-4675-BA76-33FB9677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07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9CA779E-9E61-4A49-BA3D-930F53ACF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769DA42-1003-4BDE-B61D-163A0EC9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E21C594-C355-4460-ABAB-78DAFD8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986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3B7A6-5767-4260-8CCF-E707B859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24CC00-1917-4A40-9CE0-F1DAC03F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BB38B9F-FEAA-40BA-B23A-AFDBD6E08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13034C-8315-450E-B17A-BD29A704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43E9343-7B30-43E0-8787-E0F1C63B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13571A9-F4E0-4ED3-9046-BA0B9E6B1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05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20D309-C440-46BA-A688-57CC85216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608733A-3BAC-40B0-B091-199CC6EEC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19A907E-BF98-4E3E-9249-67416783A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086E90A-BDB3-4FA3-9C17-DF722ABCD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0502FDC-D844-4182-8636-C687E3A0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D35E58-1EC3-4BA7-B25B-80B6E860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557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3CED2E6-DE36-4382-BE7F-483EE011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F1528FA-C361-4195-871F-17C944933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57D8EE-E584-4C7C-8A5D-7049A9CDE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7CC55-7644-488E-9457-51FB13FDF1EE}" type="datetimeFigureOut">
              <a:rPr lang="hu-HU" smtClean="0"/>
              <a:t>2023. 06. 27.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749529-DDEF-471B-96D0-7E9F1D6B1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7A0F5F-4C81-4099-8CAD-8E3AE8FAAD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C4D10-BCE2-491D-B87E-5D33951AB0E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465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atonairadiok.files.wordpress.com/2014/05/telefunken-tc3a1bori-szikratc3a1virc3b3007-2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A3332B3-FEF3-4430-AC8F-DAEE46B13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hu-HU" sz="6600">
                <a:latin typeface="+mn-lt"/>
              </a:rPr>
              <a:t>Szikratávírók az első világháborúban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A7C00C6-D648-4F2E-8AA4-C926CC7DC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/>
          </a:bodyPr>
          <a:lstStyle/>
          <a:p>
            <a:pPr algn="l"/>
            <a:r>
              <a:rPr lang="hu-HU"/>
              <a:t>XVI. Tudomány- és Technikatörténeti Konferencia</a:t>
            </a:r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7BE895E-FA14-44B2-B1AA-4056CE650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A0B628-8229-45F5-A027-ACA4B7B25B94}" type="datetime4">
              <a:rPr lang="hu-HU" smtClean="0"/>
              <a:pPr>
                <a:spcAft>
                  <a:spcPts val="600"/>
                </a:spcAft>
              </a:pPr>
              <a:t>2023. június 27.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7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807208"/>
            <a:ext cx="4487715" cy="3410712"/>
          </a:xfrm>
        </p:spPr>
        <p:txBody>
          <a:bodyPr anchor="t">
            <a:normAutofit/>
          </a:bodyPr>
          <a:lstStyle/>
          <a:p>
            <a:pPr marL="180000" lvl="1" indent="-180000"/>
            <a:r>
              <a:rPr lang="hu-HU" sz="2200" dirty="0"/>
              <a:t>Részegységei: állomás, árboc és felszerelés jármű</a:t>
            </a:r>
          </a:p>
          <a:p>
            <a:pPr marL="180000" lvl="1" indent="-180000"/>
            <a:r>
              <a:rPr lang="hu-HU" sz="2200" dirty="0"/>
              <a:t>Egyenként hat-hat ló vontatta</a:t>
            </a:r>
          </a:p>
          <a:p>
            <a:pPr marL="180000" lvl="1" indent="-180000"/>
            <a:r>
              <a:rPr lang="hu-HU" sz="2200" dirty="0"/>
              <a:t>Üzembe helyezése, beállítása körülbelül 15 perc</a:t>
            </a:r>
          </a:p>
          <a:p>
            <a:pPr marL="180000" lvl="1" indent="-180000"/>
            <a:r>
              <a:rPr lang="hu-HU" sz="2200" dirty="0"/>
              <a:t>Az energiát egy hét-nyolc lóerős benzinmotor szolgáltatta</a:t>
            </a:r>
          </a:p>
          <a:p>
            <a:pPr marL="180000" lvl="1" indent="-180000"/>
            <a:r>
              <a:rPr lang="hu-HU" sz="2200" dirty="0"/>
              <a:t>Sugárzási energiája körülbelül 1,5 kW. Hatótávolsága 250-300 km</a:t>
            </a:r>
          </a:p>
        </p:txBody>
      </p:sp>
      <p:pic>
        <p:nvPicPr>
          <p:cNvPr id="4" name="Picture 1503" descr="A képen kerék, szekér, Lovaskocsi, jármű látható&#10;&#10;Automatikusan generált leírás">
            <a:extLst>
              <a:ext uri="{FF2B5EF4-FFF2-40B4-BE49-F238E27FC236}">
                <a16:creationId xmlns:a16="http://schemas.microsoft.com/office/drawing/2014/main" id="{83AD2EC9-C6D2-95C1-6EA7-05B0B1450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651" y="1499056"/>
            <a:ext cx="6451600" cy="348386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B5706ED-E6EE-D0E1-0C8E-DA3DDA782AC1}"/>
              </a:ext>
            </a:extLst>
          </p:cNvPr>
          <p:cNvSpPr txBox="1"/>
          <p:nvPr/>
        </p:nvSpPr>
        <p:spPr>
          <a:xfrm>
            <a:off x="6812691" y="5046422"/>
            <a:ext cx="474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Egy nehéz állomás felszerelés járműve</a:t>
            </a:r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4487716" cy="1719072"/>
          </a:xfrm>
        </p:spPr>
        <p:txBody>
          <a:bodyPr anchor="b">
            <a:normAutofit/>
          </a:bodyPr>
          <a:lstStyle/>
          <a:p>
            <a:r>
              <a:rPr lang="hu-HU" sz="3800" dirty="0">
                <a:latin typeface="+mn-lt"/>
              </a:rPr>
              <a:t>Mobil rádióállomások</a:t>
            </a:r>
            <a:br>
              <a:rPr lang="hu-HU" sz="3800" dirty="0">
                <a:latin typeface="+mn-lt"/>
              </a:rPr>
            </a:br>
            <a:r>
              <a:rPr lang="hu-HU" sz="2800" dirty="0">
                <a:latin typeface="+mn-lt"/>
              </a:rPr>
              <a:t>(Nehéz állomás)</a:t>
            </a:r>
          </a:p>
        </p:txBody>
      </p:sp>
    </p:spTree>
    <p:extLst>
      <p:ext uri="{BB962C8B-B14F-4D97-AF65-F5344CB8AC3E}">
        <p14:creationId xmlns:p14="http://schemas.microsoft.com/office/powerpoint/2010/main" val="567356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2" y="639520"/>
            <a:ext cx="4338629" cy="1719072"/>
          </a:xfrm>
        </p:spPr>
        <p:txBody>
          <a:bodyPr anchor="b">
            <a:normAutofit/>
          </a:bodyPr>
          <a:lstStyle/>
          <a:p>
            <a:r>
              <a:rPr lang="hu-HU" sz="3400">
                <a:latin typeface="+mn-lt"/>
              </a:rPr>
              <a:t>Mobil rádióállomások</a:t>
            </a:r>
            <a:br>
              <a:rPr lang="hu-HU" sz="3400">
                <a:latin typeface="+mn-lt"/>
              </a:rPr>
            </a:br>
            <a:r>
              <a:rPr lang="hu-HU" sz="3400">
                <a:latin typeface="+mn-lt"/>
              </a:rPr>
              <a:t>(Könnyű állomás)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164584" cy="3410712"/>
          </a:xfrm>
        </p:spPr>
        <p:txBody>
          <a:bodyPr anchor="t">
            <a:normAutofit/>
          </a:bodyPr>
          <a:lstStyle/>
          <a:p>
            <a:pPr marL="180000" lvl="1" indent="-180000"/>
            <a:r>
              <a:rPr lang="hu-HU" sz="2200" dirty="0"/>
              <a:t>Részegységei: állomás és felszerelés jármű</a:t>
            </a:r>
          </a:p>
          <a:p>
            <a:pPr marL="180000" lvl="1" indent="-180000"/>
            <a:r>
              <a:rPr lang="hu-HU" sz="2200" dirty="0"/>
              <a:t>Egyenként hat-hat ló vontatta</a:t>
            </a:r>
          </a:p>
          <a:p>
            <a:pPr marL="180000" lvl="1" indent="-180000"/>
            <a:r>
              <a:rPr lang="hu-HU" sz="2200" dirty="0"/>
              <a:t>Üzembe helyezése, beállítása körülbelül 5 perc</a:t>
            </a:r>
          </a:p>
          <a:p>
            <a:pPr marL="180000" lvl="1" indent="-180000"/>
            <a:r>
              <a:rPr lang="hu-HU" sz="2200" dirty="0"/>
              <a:t>Sugárzási energiája körülbelül 0,5 kW, hatótávolsága 100 km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18CA767-9384-2CA2-5CD6-D5F3D5132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95520" y="1499057"/>
            <a:ext cx="6751878" cy="3454188"/>
          </a:xfrm>
          <a:prstGeom prst="rect">
            <a:avLst/>
          </a:prstGeom>
          <a:noFill/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BC805DEB-AD77-4939-A41D-FE03EBF3FBC3}"/>
              </a:ext>
            </a:extLst>
          </p:cNvPr>
          <p:cNvSpPr txBox="1"/>
          <p:nvPr/>
        </p:nvSpPr>
        <p:spPr>
          <a:xfrm>
            <a:off x="6586111" y="5031584"/>
            <a:ext cx="474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Könnyű rádióállomás árboc és állomás jármű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4658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4420798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Mobil rádióállomások</a:t>
            </a:r>
            <a:br>
              <a:rPr lang="hu-HU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hu-HU" sz="28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(Automobil állomás)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5B73BC0-5DE4-EB10-F072-922A4EC097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106" y="639193"/>
            <a:ext cx="7136534" cy="4264080"/>
          </a:xfrm>
          <a:prstGeom prst="rect">
            <a:avLst/>
          </a:prstGeom>
          <a:noFill/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5428525C-FD96-6DB5-16E8-8F589102ECEA}"/>
              </a:ext>
            </a:extLst>
          </p:cNvPr>
          <p:cNvSpPr txBox="1"/>
          <p:nvPr/>
        </p:nvSpPr>
        <p:spPr>
          <a:xfrm>
            <a:off x="6812691" y="5046422"/>
            <a:ext cx="4748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Telepített nehéz automobil állomás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3271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2" y="639520"/>
            <a:ext cx="4338629" cy="1719072"/>
          </a:xfrm>
        </p:spPr>
        <p:txBody>
          <a:bodyPr anchor="b">
            <a:normAutofit/>
          </a:bodyPr>
          <a:lstStyle/>
          <a:p>
            <a:r>
              <a:rPr lang="hu-HU" sz="3400" dirty="0">
                <a:latin typeface="+mn-lt"/>
              </a:rPr>
              <a:t>Mobil rádióállomások</a:t>
            </a:r>
            <a:br>
              <a:rPr lang="hu-HU" sz="3400" dirty="0">
                <a:latin typeface="+mn-lt"/>
              </a:rPr>
            </a:br>
            <a:r>
              <a:rPr lang="hu-HU" sz="3400" dirty="0">
                <a:latin typeface="+mn-lt"/>
              </a:rPr>
              <a:t>(Kis rádióállomás)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164584" cy="3410712"/>
          </a:xfrm>
        </p:spPr>
        <p:txBody>
          <a:bodyPr anchor="t">
            <a:normAutofit/>
          </a:bodyPr>
          <a:lstStyle/>
          <a:p>
            <a:pPr marL="180000" lvl="1" indent="-180000"/>
            <a:r>
              <a:rPr lang="hu-HU" sz="2200" dirty="0"/>
              <a:t>Az adó és a vevő egy utánfutón</a:t>
            </a:r>
          </a:p>
          <a:p>
            <a:pPr marL="180000" lvl="1" indent="-180000"/>
            <a:r>
              <a:rPr lang="hu-HU" sz="2200" dirty="0"/>
              <a:t>Az állomást két ló mozgatta</a:t>
            </a:r>
          </a:p>
          <a:p>
            <a:pPr marL="180000" lvl="1" indent="-180000"/>
            <a:r>
              <a:rPr lang="hu-HU" sz="2200" dirty="0"/>
              <a:t>Hatótávolsága 125 km</a:t>
            </a:r>
          </a:p>
          <a:p>
            <a:pPr marL="180000" lvl="1" indent="-180000"/>
            <a:r>
              <a:rPr lang="hu-HU" sz="2200" dirty="0"/>
              <a:t>Áramforrása egy kis léghűtéses kéthengeres motor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C805DEB-AD77-4939-A41D-FE03EBF3FBC3}"/>
              </a:ext>
            </a:extLst>
          </p:cNvPr>
          <p:cNvSpPr txBox="1"/>
          <p:nvPr/>
        </p:nvSpPr>
        <p:spPr>
          <a:xfrm>
            <a:off x="5971592" y="5400916"/>
            <a:ext cx="487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 kis szikraállomás (G-FUK 18), állomási jármű </a:t>
            </a:r>
            <a:endParaRPr lang="hu-HU" dirty="0"/>
          </a:p>
        </p:txBody>
      </p:sp>
      <p:pic>
        <p:nvPicPr>
          <p:cNvPr id="4" name="Picture 1812" descr="A képen kocsi, kültéri, rajzolt, ló látható&#10;&#10;Automatikusan generált leírás">
            <a:extLst>
              <a:ext uri="{FF2B5EF4-FFF2-40B4-BE49-F238E27FC236}">
                <a16:creationId xmlns:a16="http://schemas.microsoft.com/office/drawing/2014/main" id="{92B0411F-E5CA-F72C-97BE-F7D0E438A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50122"/>
            <a:ext cx="4467788" cy="40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4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2" y="639520"/>
            <a:ext cx="3605195" cy="1719072"/>
          </a:xfrm>
        </p:spPr>
        <p:txBody>
          <a:bodyPr anchor="b">
            <a:normAutofit/>
          </a:bodyPr>
          <a:lstStyle/>
          <a:p>
            <a:r>
              <a:rPr lang="hu-HU" sz="3400" dirty="0">
                <a:latin typeface="+mn-lt"/>
              </a:rPr>
              <a:t>Mobil rádióállomások</a:t>
            </a:r>
            <a:br>
              <a:rPr lang="hu-HU" sz="3400" dirty="0">
                <a:latin typeface="+mn-lt"/>
              </a:rPr>
            </a:br>
            <a:r>
              <a:rPr lang="hu-HU" sz="2800" dirty="0">
                <a:latin typeface="+mn-lt"/>
              </a:rPr>
              <a:t>(Nyeregállomás)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164584" cy="3410712"/>
          </a:xfrm>
        </p:spPr>
        <p:txBody>
          <a:bodyPr anchor="t">
            <a:normAutofit/>
          </a:bodyPr>
          <a:lstStyle/>
          <a:p>
            <a:pPr marL="180000" lvl="1" indent="-180000"/>
            <a:r>
              <a:rPr lang="hu-HU" sz="2200" dirty="0"/>
              <a:t>A teljes felszerelést hat teherhordó állat szállította</a:t>
            </a:r>
          </a:p>
          <a:p>
            <a:pPr marL="180000" lvl="1" indent="-180000"/>
            <a:r>
              <a:rPr lang="hu-HU" sz="2200" dirty="0"/>
              <a:t>Adóteljesítménye 0,4 kW</a:t>
            </a:r>
          </a:p>
          <a:p>
            <a:pPr marL="180000" lvl="1" indent="-180000"/>
            <a:r>
              <a:rPr lang="hu-HU" sz="2200" dirty="0"/>
              <a:t>Hatótávolság 150 km</a:t>
            </a:r>
          </a:p>
          <a:p>
            <a:pPr marL="180000" lvl="1" indent="-180000"/>
            <a:r>
              <a:rPr lang="hu-HU" sz="2200" dirty="0"/>
              <a:t>Erőforrás egy kéthengeres benzinmotor</a:t>
            </a:r>
          </a:p>
        </p:txBody>
      </p: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A1BF2355-5923-8009-F036-3FB122AE1E6C}"/>
              </a:ext>
            </a:extLst>
          </p:cNvPr>
          <p:cNvGrpSpPr>
            <a:grpSpLocks noChangeAspect="1"/>
          </p:cNvGrpSpPr>
          <p:nvPr/>
        </p:nvGrpSpPr>
        <p:grpSpPr>
          <a:xfrm>
            <a:off x="4249797" y="1033805"/>
            <a:ext cx="7297602" cy="3995768"/>
            <a:chOff x="0" y="0"/>
            <a:chExt cx="5751830" cy="2901315"/>
          </a:xfrm>
        </p:grpSpPr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D4966E3B-BDC5-94A0-14B8-184AEA54E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97175" cy="29013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BA4A3D44-4D54-4440-B48F-62ED1E0DA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5120" y="0"/>
              <a:ext cx="2886710" cy="290131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95843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200" dirty="0">
                <a:latin typeface="+mn-lt"/>
              </a:rPr>
              <a:t>Mobil rádióállomások</a:t>
            </a:r>
            <a:br>
              <a:rPr lang="hu-HU" sz="4200" dirty="0">
                <a:latin typeface="+mn-lt"/>
              </a:rPr>
            </a:br>
            <a:r>
              <a:rPr lang="hu-HU" sz="2800" dirty="0">
                <a:latin typeface="+mn-lt"/>
              </a:rPr>
              <a:t>(Legnehezebb állomás)</a:t>
            </a:r>
          </a:p>
        </p:txBody>
      </p:sp>
      <p:sp>
        <p:nvSpPr>
          <p:cNvPr id="3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895CF96-4F32-13C3-9879-6670947CC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36" y="1818699"/>
            <a:ext cx="4042923" cy="238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B17B62E-0090-9B34-A782-943862D082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84" y="1801996"/>
            <a:ext cx="4205129" cy="239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3BCFE75-4082-9B90-2430-39E028E51F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738" y="1788640"/>
            <a:ext cx="2599437" cy="32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CD00147-FE78-C8C5-9666-CBA07B14EB0E}"/>
              </a:ext>
            </a:extLst>
          </p:cNvPr>
          <p:cNvSpPr txBox="1"/>
          <p:nvPr/>
        </p:nvSpPr>
        <p:spPr>
          <a:xfrm>
            <a:off x="669036" y="4455019"/>
            <a:ext cx="237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Útban a hadszintérre</a:t>
            </a:r>
            <a:endParaRPr lang="hu-HU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753B3E2-04CB-CDBE-D992-ACF1A8F2E95E}"/>
              </a:ext>
            </a:extLst>
          </p:cNvPr>
          <p:cNvSpPr txBox="1"/>
          <p:nvPr/>
        </p:nvSpPr>
        <p:spPr>
          <a:xfrm>
            <a:off x="4922101" y="4455019"/>
            <a:ext cx="2836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Üzemkészen</a:t>
            </a:r>
            <a:endParaRPr lang="hu-HU" dirty="0"/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5C0C544-B1ED-11EE-3EE5-6A0D1EDB9455}"/>
              </a:ext>
            </a:extLst>
          </p:cNvPr>
          <p:cNvSpPr txBox="1"/>
          <p:nvPr/>
        </p:nvSpPr>
        <p:spPr>
          <a:xfrm>
            <a:off x="9279963" y="5259030"/>
            <a:ext cx="2599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Adóberendezés</a:t>
            </a:r>
          </a:p>
        </p:txBody>
      </p:sp>
    </p:spTree>
    <p:extLst>
      <p:ext uri="{BB962C8B-B14F-4D97-AF65-F5344CB8AC3E}">
        <p14:creationId xmlns:p14="http://schemas.microsoft.com/office/powerpoint/2010/main" val="2743365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78" y="640080"/>
            <a:ext cx="4413849" cy="1719072"/>
          </a:xfrm>
        </p:spPr>
        <p:txBody>
          <a:bodyPr anchor="b">
            <a:normAutofit/>
          </a:bodyPr>
          <a:lstStyle/>
          <a:p>
            <a:r>
              <a:rPr lang="hu-HU" sz="3400" dirty="0">
                <a:latin typeface="+mn-lt"/>
              </a:rPr>
              <a:t>Fix telepítésű rádióállomás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164584" cy="3410712"/>
          </a:xfrm>
        </p:spPr>
        <p:txBody>
          <a:bodyPr anchor="t">
            <a:normAutofit/>
          </a:bodyPr>
          <a:lstStyle/>
          <a:p>
            <a:pPr marL="180000" lvl="1" indent="-180000"/>
            <a:r>
              <a:rPr lang="hu-HU" sz="2200" dirty="0"/>
              <a:t>Feladata: a főparancsnokság és a távoli balkáni és keleti hadsereg főparancsnokságainak közvetlen rádióösszeköttetésére </a:t>
            </a:r>
          </a:p>
          <a:p>
            <a:pPr marL="180000" lvl="1" indent="-180000"/>
            <a:r>
              <a:rPr lang="hu-HU" sz="2200" dirty="0"/>
              <a:t>Adóteljesítménye 20 kW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C805DEB-AD77-4939-A41D-FE03EBF3FBC3}"/>
              </a:ext>
            </a:extLst>
          </p:cNvPr>
          <p:cNvSpPr txBox="1"/>
          <p:nvPr/>
        </p:nvSpPr>
        <p:spPr>
          <a:xfrm>
            <a:off x="5057127" y="5400916"/>
            <a:ext cx="675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Hadsereg Legfelsőbb Parancsnoksága rádióállomásának vezérlő pultja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2E394AB-EDBE-A89F-0968-AD329895A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27" y="1416488"/>
            <a:ext cx="6497117" cy="3874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20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1" y="639520"/>
            <a:ext cx="4580541" cy="1719072"/>
          </a:xfrm>
        </p:spPr>
        <p:txBody>
          <a:bodyPr anchor="b">
            <a:normAutofit/>
          </a:bodyPr>
          <a:lstStyle/>
          <a:p>
            <a:r>
              <a:rPr lang="hu-HU" sz="3400" dirty="0">
                <a:latin typeface="+mn-lt"/>
              </a:rPr>
              <a:t>Új eszköz a rádiózásban</a:t>
            </a:r>
            <a:endParaRPr lang="hu-HU" sz="2800" dirty="0">
              <a:latin typeface="+mn-lt"/>
            </a:endParaRP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4164584" cy="3410712"/>
          </a:xfrm>
        </p:spPr>
        <p:txBody>
          <a:bodyPr anchor="t">
            <a:normAutofit/>
          </a:bodyPr>
          <a:lstStyle/>
          <a:p>
            <a:pPr marL="0" lvl="1" indent="0">
              <a:buNone/>
            </a:pPr>
            <a:r>
              <a:rPr lang="hu-HU" sz="2200" dirty="0"/>
              <a:t>Az elektroncsővel működő adók előnye a szikraadókhoz képes:</a:t>
            </a:r>
          </a:p>
          <a:p>
            <a:pPr marL="342900" lvl="1" indent="-342900"/>
            <a:r>
              <a:rPr lang="hu-HU" sz="2200" dirty="0"/>
              <a:t>jóval kisebb méret,</a:t>
            </a:r>
          </a:p>
          <a:p>
            <a:pPr marL="342900" lvl="1" indent="-342900"/>
            <a:r>
              <a:rPr lang="hu-HU" sz="2200" dirty="0"/>
              <a:t>kevesebb energia igény,</a:t>
            </a:r>
          </a:p>
          <a:p>
            <a:pPr marL="342900" lvl="1" indent="-342900"/>
            <a:r>
              <a:rPr lang="hu-HU" sz="2200" dirty="0"/>
              <a:t>könnyebben telepíthető,</a:t>
            </a:r>
          </a:p>
          <a:p>
            <a:pPr marL="342900" lvl="1" indent="-342900"/>
            <a:r>
              <a:rPr lang="hu-HU" sz="2200" dirty="0"/>
              <a:t>sokkal megbízhatóbb.</a:t>
            </a:r>
          </a:p>
        </p:txBody>
      </p:sp>
      <p:pic>
        <p:nvPicPr>
          <p:cNvPr id="4" name="Picture 1271" descr="A képen szöveg, elektronika, fényképezőgép látható&#10;&#10;Automatikusan generált leírás">
            <a:extLst>
              <a:ext uri="{FF2B5EF4-FFF2-40B4-BE49-F238E27FC236}">
                <a16:creationId xmlns:a16="http://schemas.microsoft.com/office/drawing/2014/main" id="{CC618DBB-75A0-E049-1124-83401FFB2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619" y="1803599"/>
            <a:ext cx="3610206" cy="252209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D3382B5E-8347-12CF-2C61-D41E634E9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100" y="1803599"/>
            <a:ext cx="3011441" cy="236646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D11F3DA1-44D4-D86E-D202-910E6630F35B}"/>
              </a:ext>
            </a:extLst>
          </p:cNvPr>
          <p:cNvSpPr txBox="1"/>
          <p:nvPr/>
        </p:nvSpPr>
        <p:spPr>
          <a:xfrm>
            <a:off x="8691825" y="4358693"/>
            <a:ext cx="3064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ARS 68 típusú csöves adó-vevő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CAE87EB2-6EF7-7D53-D0C0-2B8A296A261A}"/>
              </a:ext>
            </a:extLst>
          </p:cNvPr>
          <p:cNvSpPr txBox="1"/>
          <p:nvPr/>
        </p:nvSpPr>
        <p:spPr>
          <a:xfrm>
            <a:off x="5225142" y="4354006"/>
            <a:ext cx="2672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legelső csöves adó-vevő hordozható kivitelben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52113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3253417-AB6A-44A9-A8DF-F1571260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hu-HU" sz="5000" dirty="0">
                <a:latin typeface="+mn-lt"/>
              </a:rPr>
              <a:t>Felhasznált szakirodalom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858757"/>
          </a:xfrm>
        </p:spPr>
        <p:txBody>
          <a:bodyPr anchor="ctr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D. Balás, Távírótól a rádióig, Ad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Librum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Budapest, 2009.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Endrődi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Csepeli Rádióállomás, in: Postai és Távközlési Múzeumi Alapítvány Évkönyve 1994, Postai és Távközlési Múzeumi Alapítvány, Budapest, 1995.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Slaby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és G.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Kreuzer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szikratávíró, Franklin-társulat, Budapest, 1912.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D. Balás, A központi hatalmak hadseregének korszerű kisrádió-állomása az I. világháború végén, Haditechnika, 2011. 2, 15-18.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Solff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Karl, Telefunken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deutschen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Heere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Telefunken Zeitung, 1919. május, 11-24.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Mészáros, A 90 éves Tungsram vevőcsőgyártásának története, Híradástechnika,1986, 436-446.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Tóth, A budapesti híradástechnikai ipar kezdetei, A Telefongyár első évtizedei, in: Tanulmányok Budapest múltjából, Budapesti történeti múzeum évkönyve, Budapesti Történeti Múzeum, Budapest, 1971, 309-333.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n.n.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Empfangsapparat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Luftschiff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und Ballon „System Telefunken", Telefunken Zeitung, 1912. április, 63-66.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Tábori, I. P. Valkó és D.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Ambrózy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hírközlés regénye, Minerva, Budapest, 1967.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Jáki, Katonai rádiótechnika, Királyi Magyar Egyetemi Nyomda, Budapest, 1944.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n.n.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dróttalan távíró sikere, Népszava, 1909. április 1, 8.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 Hollós, I.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Pfeifer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technika vívmányai az utolsó száz évben, Athenaeum, Budapest 1905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 Taylor, World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War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in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Photos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hu-HU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</a:t>
            </a: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2014, https://www.theatlantic.com/photo/2014/04/world-war-i-in-photos-technology/507305/ (letöltés: 2023.06.16.)</a:t>
            </a:r>
          </a:p>
          <a:p>
            <a:pPr marL="342900" indent="-342900">
              <a:buFont typeface="+mj-lt"/>
              <a:buAutoNum type="arabicPeriod"/>
            </a:pPr>
            <a:r>
              <a:rPr lang="hu-H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Csepeli szikratávíró (http://www.postamuzeum.hu/hu/targyak/1613/tavlati-kep-26)</a:t>
            </a:r>
          </a:p>
        </p:txBody>
      </p:sp>
    </p:spTree>
    <p:extLst>
      <p:ext uri="{BB962C8B-B14F-4D97-AF65-F5344CB8AC3E}">
        <p14:creationId xmlns:p14="http://schemas.microsoft.com/office/powerpoint/2010/main" val="471633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6CD22E-2269-419F-9E81-016EA035D4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187F634-35E5-4032-8057-7AF91B3F413A}"/>
              </a:ext>
            </a:extLst>
          </p:cNvPr>
          <p:cNvSpPr txBox="1">
            <a:spLocks noChangeArrowheads="1"/>
          </p:cNvSpPr>
          <p:nvPr/>
        </p:nvSpPr>
        <p:spPr>
          <a:xfrm>
            <a:off x="647132" y="1295231"/>
            <a:ext cx="5895178" cy="38074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607D34-E2A9-4595-9DB2-5472E077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082" y="0"/>
            <a:ext cx="4884918" cy="6858000"/>
          </a:xfrm>
          <a:custGeom>
            <a:avLst/>
            <a:gdLst>
              <a:gd name="connsiteX0" fmla="*/ 1097203 w 4884918"/>
              <a:gd name="connsiteY0" fmla="*/ 0 h 6858000"/>
              <a:gd name="connsiteX1" fmla="*/ 1154155 w 4884918"/>
              <a:gd name="connsiteY1" fmla="*/ 0 h 6858000"/>
              <a:gd name="connsiteX2" fmla="*/ 972305 w 4884918"/>
              <a:gd name="connsiteY2" fmla="*/ 343212 h 6858000"/>
              <a:gd name="connsiteX3" fmla="*/ 780524 w 4884918"/>
              <a:gd name="connsiteY3" fmla="*/ 761067 h 6858000"/>
              <a:gd name="connsiteX4" fmla="*/ 737045 w 4884918"/>
              <a:gd name="connsiteY4" fmla="*/ 865164 h 6858000"/>
              <a:gd name="connsiteX5" fmla="*/ 762322 w 4884918"/>
              <a:gd name="connsiteY5" fmla="*/ 830676 h 6858000"/>
              <a:gd name="connsiteX6" fmla="*/ 1118805 w 4884918"/>
              <a:gd name="connsiteY6" fmla="*/ 160440 h 6858000"/>
              <a:gd name="connsiteX7" fmla="*/ 1221640 w 4884918"/>
              <a:gd name="connsiteY7" fmla="*/ 0 h 6858000"/>
              <a:gd name="connsiteX8" fmla="*/ 4884918 w 4884918"/>
              <a:gd name="connsiteY8" fmla="*/ 0 h 6858000"/>
              <a:gd name="connsiteX9" fmla="*/ 4884918 w 4884918"/>
              <a:gd name="connsiteY9" fmla="*/ 6857999 h 6858000"/>
              <a:gd name="connsiteX10" fmla="*/ 4884918 w 4884918"/>
              <a:gd name="connsiteY10" fmla="*/ 6858000 h 6858000"/>
              <a:gd name="connsiteX11" fmla="*/ 704817 w 4884918"/>
              <a:gd name="connsiteY11" fmla="*/ 6858000 h 6858000"/>
              <a:gd name="connsiteX12" fmla="*/ 618717 w 4884918"/>
              <a:gd name="connsiteY12" fmla="*/ 6672538 h 6858000"/>
              <a:gd name="connsiteX13" fmla="*/ 309324 w 4884918"/>
              <a:gd name="connsiteY13" fmla="*/ 5833618 h 6858000"/>
              <a:gd name="connsiteX14" fmla="*/ 209850 w 4884918"/>
              <a:gd name="connsiteY14" fmla="*/ 5484180 h 6858000"/>
              <a:gd name="connsiteX15" fmla="*/ 211619 w 4884918"/>
              <a:gd name="connsiteY15" fmla="*/ 5517653 h 6858000"/>
              <a:gd name="connsiteX16" fmla="*/ 361778 w 4884918"/>
              <a:gd name="connsiteY16" fmla="*/ 6145524 h 6858000"/>
              <a:gd name="connsiteX17" fmla="*/ 591356 w 4884918"/>
              <a:gd name="connsiteY17" fmla="*/ 6843306 h 6858000"/>
              <a:gd name="connsiteX18" fmla="*/ 597415 w 4884918"/>
              <a:gd name="connsiteY18" fmla="*/ 6858000 h 6858000"/>
              <a:gd name="connsiteX19" fmla="*/ 545224 w 4884918"/>
              <a:gd name="connsiteY19" fmla="*/ 6858000 h 6858000"/>
              <a:gd name="connsiteX20" fmla="*/ 533604 w 4884918"/>
              <a:gd name="connsiteY20" fmla="*/ 6830072 h 6858000"/>
              <a:gd name="connsiteX21" fmla="*/ 169657 w 4884918"/>
              <a:gd name="connsiteY21" fmla="*/ 5556577 h 6858000"/>
              <a:gd name="connsiteX22" fmla="*/ 12169 w 4884918"/>
              <a:gd name="connsiteY22" fmla="*/ 4362835 h 6858000"/>
              <a:gd name="connsiteX23" fmla="*/ 46168 w 4884918"/>
              <a:gd name="connsiteY23" fmla="*/ 3338487 h 6858000"/>
              <a:gd name="connsiteX24" fmla="*/ 490574 w 4884918"/>
              <a:gd name="connsiteY24" fmla="*/ 1381078 h 6858000"/>
              <a:gd name="connsiteX25" fmla="*/ 984701 w 4884918"/>
              <a:gd name="connsiteY25" fmla="*/ 2082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884918" h="6858000">
                <a:moveTo>
                  <a:pt x="1097203" y="0"/>
                </a:moveTo>
                <a:lnTo>
                  <a:pt x="1154155" y="0"/>
                </a:lnTo>
                <a:lnTo>
                  <a:pt x="972305" y="343212"/>
                </a:lnTo>
                <a:cubicBezTo>
                  <a:pt x="904739" y="480367"/>
                  <a:pt x="840941" y="619727"/>
                  <a:pt x="780524" y="761067"/>
                </a:cubicBezTo>
                <a:cubicBezTo>
                  <a:pt x="765737" y="795681"/>
                  <a:pt x="751579" y="830550"/>
                  <a:pt x="737045" y="865164"/>
                </a:cubicBezTo>
                <a:cubicBezTo>
                  <a:pt x="748306" y="856057"/>
                  <a:pt x="757014" y="844174"/>
                  <a:pt x="762322" y="830676"/>
                </a:cubicBezTo>
                <a:cubicBezTo>
                  <a:pt x="870201" y="600612"/>
                  <a:pt x="988539" y="376889"/>
                  <a:pt x="1118805" y="160440"/>
                </a:cubicBezTo>
                <a:lnTo>
                  <a:pt x="1221640" y="0"/>
                </a:lnTo>
                <a:lnTo>
                  <a:pt x="4884918" y="0"/>
                </a:lnTo>
                <a:lnTo>
                  <a:pt x="4884918" y="6857999"/>
                </a:lnTo>
                <a:lnTo>
                  <a:pt x="4884918" y="6858000"/>
                </a:lnTo>
                <a:lnTo>
                  <a:pt x="704817" y="6858000"/>
                </a:lnTo>
                <a:lnTo>
                  <a:pt x="618717" y="6672538"/>
                </a:lnTo>
                <a:cubicBezTo>
                  <a:pt x="501618" y="6400947"/>
                  <a:pt x="398622" y="6121213"/>
                  <a:pt x="309324" y="5833618"/>
                </a:cubicBezTo>
                <a:cubicBezTo>
                  <a:pt x="275071" y="5723183"/>
                  <a:pt x="246125" y="5611225"/>
                  <a:pt x="209850" y="5484180"/>
                </a:cubicBezTo>
                <a:cubicBezTo>
                  <a:pt x="209859" y="5495363"/>
                  <a:pt x="210448" y="5506534"/>
                  <a:pt x="211619" y="5517653"/>
                </a:cubicBezTo>
                <a:cubicBezTo>
                  <a:pt x="261166" y="5727113"/>
                  <a:pt x="303888" y="5938474"/>
                  <a:pt x="361778" y="6145524"/>
                </a:cubicBezTo>
                <a:cubicBezTo>
                  <a:pt x="428356" y="6383258"/>
                  <a:pt x="504422" y="6616111"/>
                  <a:pt x="591356" y="6843306"/>
                </a:cubicBezTo>
                <a:lnTo>
                  <a:pt x="597415" y="6858000"/>
                </a:lnTo>
                <a:lnTo>
                  <a:pt x="545224" y="6858000"/>
                </a:lnTo>
                <a:lnTo>
                  <a:pt x="533604" y="6830072"/>
                </a:lnTo>
                <a:cubicBezTo>
                  <a:pt x="376384" y="6416985"/>
                  <a:pt x="257344" y="5991917"/>
                  <a:pt x="169657" y="5556577"/>
                </a:cubicBezTo>
                <a:cubicBezTo>
                  <a:pt x="90154" y="5162256"/>
                  <a:pt x="43261" y="4763750"/>
                  <a:pt x="12169" y="4362835"/>
                </a:cubicBezTo>
                <a:cubicBezTo>
                  <a:pt x="-14122" y="4019865"/>
                  <a:pt x="4458" y="3679429"/>
                  <a:pt x="46168" y="3338487"/>
                </a:cubicBezTo>
                <a:cubicBezTo>
                  <a:pt x="125796" y="2672248"/>
                  <a:pt x="274744" y="2016203"/>
                  <a:pt x="490574" y="1381078"/>
                </a:cubicBezTo>
                <a:cubicBezTo>
                  <a:pt x="629230" y="976550"/>
                  <a:pt x="791584" y="584320"/>
                  <a:pt x="984701" y="208241"/>
                </a:cubicBez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180" y="5439978"/>
            <a:ext cx="5897880" cy="18288"/>
          </a:xfrm>
          <a:custGeom>
            <a:avLst/>
            <a:gdLst>
              <a:gd name="connsiteX0" fmla="*/ 0 w 5897880"/>
              <a:gd name="connsiteY0" fmla="*/ 0 h 18288"/>
              <a:gd name="connsiteX1" fmla="*/ 537362 w 5897880"/>
              <a:gd name="connsiteY1" fmla="*/ 0 h 18288"/>
              <a:gd name="connsiteX2" fmla="*/ 1133704 w 5897880"/>
              <a:gd name="connsiteY2" fmla="*/ 0 h 18288"/>
              <a:gd name="connsiteX3" fmla="*/ 1671066 w 5897880"/>
              <a:gd name="connsiteY3" fmla="*/ 0 h 18288"/>
              <a:gd name="connsiteX4" fmla="*/ 2385365 w 5897880"/>
              <a:gd name="connsiteY4" fmla="*/ 0 h 18288"/>
              <a:gd name="connsiteX5" fmla="*/ 3040685 w 5897880"/>
              <a:gd name="connsiteY5" fmla="*/ 0 h 18288"/>
              <a:gd name="connsiteX6" fmla="*/ 3696005 w 5897880"/>
              <a:gd name="connsiteY6" fmla="*/ 0 h 18288"/>
              <a:gd name="connsiteX7" fmla="*/ 4469282 w 5897880"/>
              <a:gd name="connsiteY7" fmla="*/ 0 h 18288"/>
              <a:gd name="connsiteX8" fmla="*/ 5183581 w 5897880"/>
              <a:gd name="connsiteY8" fmla="*/ 0 h 18288"/>
              <a:gd name="connsiteX9" fmla="*/ 5897880 w 5897880"/>
              <a:gd name="connsiteY9" fmla="*/ 0 h 18288"/>
              <a:gd name="connsiteX10" fmla="*/ 5897880 w 5897880"/>
              <a:gd name="connsiteY10" fmla="*/ 18288 h 18288"/>
              <a:gd name="connsiteX11" fmla="*/ 5419496 w 5897880"/>
              <a:gd name="connsiteY11" fmla="*/ 18288 h 18288"/>
              <a:gd name="connsiteX12" fmla="*/ 4882134 w 5897880"/>
              <a:gd name="connsiteY12" fmla="*/ 18288 h 18288"/>
              <a:gd name="connsiteX13" fmla="*/ 4167835 w 5897880"/>
              <a:gd name="connsiteY13" fmla="*/ 18288 h 18288"/>
              <a:gd name="connsiteX14" fmla="*/ 3394558 w 5897880"/>
              <a:gd name="connsiteY14" fmla="*/ 18288 h 18288"/>
              <a:gd name="connsiteX15" fmla="*/ 2798216 w 5897880"/>
              <a:gd name="connsiteY15" fmla="*/ 18288 h 18288"/>
              <a:gd name="connsiteX16" fmla="*/ 2024939 w 5897880"/>
              <a:gd name="connsiteY16" fmla="*/ 18288 h 18288"/>
              <a:gd name="connsiteX17" fmla="*/ 1487576 w 5897880"/>
              <a:gd name="connsiteY17" fmla="*/ 18288 h 18288"/>
              <a:gd name="connsiteX18" fmla="*/ 1009193 w 5897880"/>
              <a:gd name="connsiteY18" fmla="*/ 18288 h 18288"/>
              <a:gd name="connsiteX19" fmla="*/ 0 w 5897880"/>
              <a:gd name="connsiteY19" fmla="*/ 18288 h 18288"/>
              <a:gd name="connsiteX20" fmla="*/ 0 w 5897880"/>
              <a:gd name="connsiteY2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97880" h="18288" fill="none" extrusionOk="0">
                <a:moveTo>
                  <a:pt x="0" y="0"/>
                </a:moveTo>
                <a:cubicBezTo>
                  <a:pt x="232564" y="21549"/>
                  <a:pt x="389747" y="7320"/>
                  <a:pt x="537362" y="0"/>
                </a:cubicBezTo>
                <a:cubicBezTo>
                  <a:pt x="684977" y="-7320"/>
                  <a:pt x="894159" y="-7726"/>
                  <a:pt x="1133704" y="0"/>
                </a:cubicBezTo>
                <a:cubicBezTo>
                  <a:pt x="1373249" y="7726"/>
                  <a:pt x="1440352" y="-304"/>
                  <a:pt x="1671066" y="0"/>
                </a:cubicBezTo>
                <a:cubicBezTo>
                  <a:pt x="1901780" y="304"/>
                  <a:pt x="2091497" y="765"/>
                  <a:pt x="2385365" y="0"/>
                </a:cubicBezTo>
                <a:cubicBezTo>
                  <a:pt x="2679233" y="-765"/>
                  <a:pt x="2762926" y="2802"/>
                  <a:pt x="3040685" y="0"/>
                </a:cubicBezTo>
                <a:cubicBezTo>
                  <a:pt x="3318444" y="-2802"/>
                  <a:pt x="3409726" y="9093"/>
                  <a:pt x="3696005" y="0"/>
                </a:cubicBezTo>
                <a:cubicBezTo>
                  <a:pt x="3982284" y="-9093"/>
                  <a:pt x="4087272" y="27119"/>
                  <a:pt x="4469282" y="0"/>
                </a:cubicBezTo>
                <a:cubicBezTo>
                  <a:pt x="4851292" y="-27119"/>
                  <a:pt x="4924835" y="26473"/>
                  <a:pt x="5183581" y="0"/>
                </a:cubicBezTo>
                <a:cubicBezTo>
                  <a:pt x="5442327" y="-26473"/>
                  <a:pt x="5598463" y="7328"/>
                  <a:pt x="5897880" y="0"/>
                </a:cubicBezTo>
                <a:cubicBezTo>
                  <a:pt x="5898259" y="7355"/>
                  <a:pt x="5898164" y="10249"/>
                  <a:pt x="5897880" y="18288"/>
                </a:cubicBezTo>
                <a:cubicBezTo>
                  <a:pt x="5682742" y="31268"/>
                  <a:pt x="5520014" y="14700"/>
                  <a:pt x="5419496" y="18288"/>
                </a:cubicBezTo>
                <a:cubicBezTo>
                  <a:pt x="5318978" y="21876"/>
                  <a:pt x="5012864" y="-2446"/>
                  <a:pt x="4882134" y="18288"/>
                </a:cubicBezTo>
                <a:cubicBezTo>
                  <a:pt x="4751404" y="39022"/>
                  <a:pt x="4313676" y="-3937"/>
                  <a:pt x="4167835" y="18288"/>
                </a:cubicBezTo>
                <a:cubicBezTo>
                  <a:pt x="4021994" y="40513"/>
                  <a:pt x="3715729" y="50049"/>
                  <a:pt x="3394558" y="18288"/>
                </a:cubicBezTo>
                <a:cubicBezTo>
                  <a:pt x="3073387" y="-13473"/>
                  <a:pt x="3093227" y="29828"/>
                  <a:pt x="2798216" y="18288"/>
                </a:cubicBezTo>
                <a:cubicBezTo>
                  <a:pt x="2503205" y="6748"/>
                  <a:pt x="2297615" y="22459"/>
                  <a:pt x="2024939" y="18288"/>
                </a:cubicBezTo>
                <a:cubicBezTo>
                  <a:pt x="1752263" y="14117"/>
                  <a:pt x="1629814" y="-5485"/>
                  <a:pt x="1487576" y="18288"/>
                </a:cubicBezTo>
                <a:cubicBezTo>
                  <a:pt x="1345338" y="42061"/>
                  <a:pt x="1238885" y="15810"/>
                  <a:pt x="1009193" y="18288"/>
                </a:cubicBezTo>
                <a:cubicBezTo>
                  <a:pt x="779501" y="20766"/>
                  <a:pt x="441829" y="-24679"/>
                  <a:pt x="0" y="18288"/>
                </a:cubicBezTo>
                <a:cubicBezTo>
                  <a:pt x="-384" y="12702"/>
                  <a:pt x="-513" y="4636"/>
                  <a:pt x="0" y="0"/>
                </a:cubicBezTo>
                <a:close/>
              </a:path>
              <a:path w="5897880" h="18288" stroke="0" extrusionOk="0">
                <a:moveTo>
                  <a:pt x="0" y="0"/>
                </a:moveTo>
                <a:cubicBezTo>
                  <a:pt x="196299" y="-26676"/>
                  <a:pt x="463834" y="6738"/>
                  <a:pt x="596341" y="0"/>
                </a:cubicBezTo>
                <a:cubicBezTo>
                  <a:pt x="728848" y="-6738"/>
                  <a:pt x="857267" y="1845"/>
                  <a:pt x="1074725" y="0"/>
                </a:cubicBezTo>
                <a:cubicBezTo>
                  <a:pt x="1292183" y="-1845"/>
                  <a:pt x="1545672" y="3744"/>
                  <a:pt x="1848002" y="0"/>
                </a:cubicBezTo>
                <a:cubicBezTo>
                  <a:pt x="2150332" y="-3744"/>
                  <a:pt x="2306688" y="-14526"/>
                  <a:pt x="2444344" y="0"/>
                </a:cubicBezTo>
                <a:cubicBezTo>
                  <a:pt x="2582000" y="14526"/>
                  <a:pt x="2761095" y="-11862"/>
                  <a:pt x="3040685" y="0"/>
                </a:cubicBezTo>
                <a:cubicBezTo>
                  <a:pt x="3320275" y="11862"/>
                  <a:pt x="3622320" y="-32867"/>
                  <a:pt x="3813962" y="0"/>
                </a:cubicBezTo>
                <a:cubicBezTo>
                  <a:pt x="4005604" y="32867"/>
                  <a:pt x="4117810" y="-10778"/>
                  <a:pt x="4351325" y="0"/>
                </a:cubicBezTo>
                <a:cubicBezTo>
                  <a:pt x="4584840" y="10778"/>
                  <a:pt x="4963783" y="-32384"/>
                  <a:pt x="5124602" y="0"/>
                </a:cubicBezTo>
                <a:cubicBezTo>
                  <a:pt x="5285421" y="32384"/>
                  <a:pt x="5705238" y="-29538"/>
                  <a:pt x="5897880" y="0"/>
                </a:cubicBezTo>
                <a:cubicBezTo>
                  <a:pt x="5898220" y="5688"/>
                  <a:pt x="5897711" y="13142"/>
                  <a:pt x="5897880" y="18288"/>
                </a:cubicBezTo>
                <a:cubicBezTo>
                  <a:pt x="5630425" y="-1425"/>
                  <a:pt x="5532865" y="12244"/>
                  <a:pt x="5242560" y="18288"/>
                </a:cubicBezTo>
                <a:cubicBezTo>
                  <a:pt x="4952255" y="24332"/>
                  <a:pt x="4783060" y="5748"/>
                  <a:pt x="4646219" y="18288"/>
                </a:cubicBezTo>
                <a:cubicBezTo>
                  <a:pt x="4509378" y="30828"/>
                  <a:pt x="4163771" y="-13995"/>
                  <a:pt x="3872941" y="18288"/>
                </a:cubicBezTo>
                <a:cubicBezTo>
                  <a:pt x="3582111" y="50571"/>
                  <a:pt x="3362704" y="-1402"/>
                  <a:pt x="3099664" y="18288"/>
                </a:cubicBezTo>
                <a:cubicBezTo>
                  <a:pt x="2836624" y="37978"/>
                  <a:pt x="2747441" y="19657"/>
                  <a:pt x="2562301" y="18288"/>
                </a:cubicBezTo>
                <a:cubicBezTo>
                  <a:pt x="2377161" y="16919"/>
                  <a:pt x="2104946" y="21735"/>
                  <a:pt x="1906981" y="18288"/>
                </a:cubicBezTo>
                <a:cubicBezTo>
                  <a:pt x="1709016" y="14841"/>
                  <a:pt x="1304654" y="-2323"/>
                  <a:pt x="1133704" y="18288"/>
                </a:cubicBezTo>
                <a:cubicBezTo>
                  <a:pt x="962754" y="38899"/>
                  <a:pt x="457048" y="2985"/>
                  <a:pt x="0" y="18288"/>
                </a:cubicBezTo>
                <a:cubicBezTo>
                  <a:pt x="-478" y="10520"/>
                  <a:pt x="210" y="5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ketch line 2">
            <a:extLst>
              <a:ext uri="{FF2B5EF4-FFF2-40B4-BE49-F238E27FC236}">
                <a16:creationId xmlns:a16="http://schemas.microsoft.com/office/drawing/2014/main" id="{8FFD9892-EDE5-4886-A313-66099DA8C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0653" y="5626353"/>
            <a:ext cx="3479619" cy="18288"/>
          </a:xfrm>
          <a:custGeom>
            <a:avLst/>
            <a:gdLst>
              <a:gd name="connsiteX0" fmla="*/ 0 w 3479619"/>
              <a:gd name="connsiteY0" fmla="*/ 0 h 18288"/>
              <a:gd name="connsiteX1" fmla="*/ 661128 w 3479619"/>
              <a:gd name="connsiteY1" fmla="*/ 0 h 18288"/>
              <a:gd name="connsiteX2" fmla="*/ 1357051 w 3479619"/>
              <a:gd name="connsiteY2" fmla="*/ 0 h 18288"/>
              <a:gd name="connsiteX3" fmla="*/ 2087771 w 3479619"/>
              <a:gd name="connsiteY3" fmla="*/ 0 h 18288"/>
              <a:gd name="connsiteX4" fmla="*/ 2818491 w 3479619"/>
              <a:gd name="connsiteY4" fmla="*/ 0 h 18288"/>
              <a:gd name="connsiteX5" fmla="*/ 3479619 w 3479619"/>
              <a:gd name="connsiteY5" fmla="*/ 0 h 18288"/>
              <a:gd name="connsiteX6" fmla="*/ 3479619 w 3479619"/>
              <a:gd name="connsiteY6" fmla="*/ 18288 h 18288"/>
              <a:gd name="connsiteX7" fmla="*/ 2714103 w 3479619"/>
              <a:gd name="connsiteY7" fmla="*/ 18288 h 18288"/>
              <a:gd name="connsiteX8" fmla="*/ 1948587 w 3479619"/>
              <a:gd name="connsiteY8" fmla="*/ 18288 h 18288"/>
              <a:gd name="connsiteX9" fmla="*/ 1252663 w 3479619"/>
              <a:gd name="connsiteY9" fmla="*/ 18288 h 18288"/>
              <a:gd name="connsiteX10" fmla="*/ 0 w 3479619"/>
              <a:gd name="connsiteY10" fmla="*/ 18288 h 18288"/>
              <a:gd name="connsiteX11" fmla="*/ 0 w 3479619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9619" h="18288" fill="none" extrusionOk="0">
                <a:moveTo>
                  <a:pt x="0" y="0"/>
                </a:moveTo>
                <a:cubicBezTo>
                  <a:pt x="178395" y="-3637"/>
                  <a:pt x="368619" y="-28254"/>
                  <a:pt x="661128" y="0"/>
                </a:cubicBezTo>
                <a:cubicBezTo>
                  <a:pt x="953637" y="28254"/>
                  <a:pt x="1022982" y="-4416"/>
                  <a:pt x="1357051" y="0"/>
                </a:cubicBezTo>
                <a:cubicBezTo>
                  <a:pt x="1691120" y="4416"/>
                  <a:pt x="1729558" y="27777"/>
                  <a:pt x="2087771" y="0"/>
                </a:cubicBezTo>
                <a:cubicBezTo>
                  <a:pt x="2445984" y="-27777"/>
                  <a:pt x="2592094" y="4429"/>
                  <a:pt x="2818491" y="0"/>
                </a:cubicBezTo>
                <a:cubicBezTo>
                  <a:pt x="3044888" y="-4429"/>
                  <a:pt x="3204567" y="26471"/>
                  <a:pt x="3479619" y="0"/>
                </a:cubicBezTo>
                <a:cubicBezTo>
                  <a:pt x="3478910" y="8157"/>
                  <a:pt x="3479206" y="12125"/>
                  <a:pt x="3479619" y="18288"/>
                </a:cubicBezTo>
                <a:cubicBezTo>
                  <a:pt x="3315855" y="-2963"/>
                  <a:pt x="3094885" y="26965"/>
                  <a:pt x="2714103" y="18288"/>
                </a:cubicBezTo>
                <a:cubicBezTo>
                  <a:pt x="2333321" y="9611"/>
                  <a:pt x="2260528" y="-15335"/>
                  <a:pt x="1948587" y="18288"/>
                </a:cubicBezTo>
                <a:cubicBezTo>
                  <a:pt x="1636646" y="51911"/>
                  <a:pt x="1489816" y="46369"/>
                  <a:pt x="1252663" y="18288"/>
                </a:cubicBezTo>
                <a:cubicBezTo>
                  <a:pt x="1015510" y="-9793"/>
                  <a:pt x="519812" y="-12177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479619" h="18288" stroke="0" extrusionOk="0">
                <a:moveTo>
                  <a:pt x="0" y="0"/>
                </a:moveTo>
                <a:cubicBezTo>
                  <a:pt x="326045" y="25020"/>
                  <a:pt x="425411" y="-17676"/>
                  <a:pt x="661128" y="0"/>
                </a:cubicBezTo>
                <a:cubicBezTo>
                  <a:pt x="896845" y="17676"/>
                  <a:pt x="1124825" y="1478"/>
                  <a:pt x="1252663" y="0"/>
                </a:cubicBezTo>
                <a:cubicBezTo>
                  <a:pt x="1380502" y="-1478"/>
                  <a:pt x="1694914" y="11788"/>
                  <a:pt x="2018179" y="0"/>
                </a:cubicBezTo>
                <a:cubicBezTo>
                  <a:pt x="2341444" y="-11788"/>
                  <a:pt x="2451167" y="12596"/>
                  <a:pt x="2679307" y="0"/>
                </a:cubicBezTo>
                <a:cubicBezTo>
                  <a:pt x="2907447" y="-12596"/>
                  <a:pt x="3094555" y="23821"/>
                  <a:pt x="3479619" y="0"/>
                </a:cubicBezTo>
                <a:cubicBezTo>
                  <a:pt x="3479355" y="4493"/>
                  <a:pt x="3480003" y="9472"/>
                  <a:pt x="3479619" y="18288"/>
                </a:cubicBezTo>
                <a:cubicBezTo>
                  <a:pt x="3311729" y="36782"/>
                  <a:pt x="3015946" y="7938"/>
                  <a:pt x="2783695" y="18288"/>
                </a:cubicBezTo>
                <a:cubicBezTo>
                  <a:pt x="2551444" y="28638"/>
                  <a:pt x="2398767" y="-13940"/>
                  <a:pt x="2018179" y="18288"/>
                </a:cubicBezTo>
                <a:cubicBezTo>
                  <a:pt x="1637591" y="50516"/>
                  <a:pt x="1634873" y="-6356"/>
                  <a:pt x="1426644" y="18288"/>
                </a:cubicBezTo>
                <a:cubicBezTo>
                  <a:pt x="1218415" y="42932"/>
                  <a:pt x="1006973" y="4094"/>
                  <a:pt x="730720" y="18288"/>
                </a:cubicBezTo>
                <a:cubicBezTo>
                  <a:pt x="454467" y="32482"/>
                  <a:pt x="291313" y="3910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 dirty="0">
                <a:latin typeface="+mn-lt"/>
              </a:rPr>
              <a:t>Bevezető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700" y="1929384"/>
            <a:ext cx="99441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Az első világháború nem csak elnevezésében volt első:</a:t>
            </a:r>
          </a:p>
          <a:p>
            <a:pPr marL="360000">
              <a:spcBef>
                <a:spcPts val="1200"/>
              </a:spcBef>
            </a:pPr>
            <a:r>
              <a:rPr lang="hu-HU" sz="2400" dirty="0"/>
              <a:t>résztvevő államok nagy száma: Európa csaknem összes állama, az Orosz Birodalom, Japán, az Egyesült Államok és több kisebb állam;</a:t>
            </a:r>
          </a:p>
          <a:p>
            <a:pPr marL="360000">
              <a:spcBef>
                <a:spcPts val="1200"/>
              </a:spcBef>
            </a:pPr>
            <a:r>
              <a:rPr lang="hu-HU" sz="2400" dirty="0"/>
              <a:t>kiterjedés: Európa, Közel-Kelet, Afrika és Ázsia egyes részei;</a:t>
            </a:r>
          </a:p>
          <a:p>
            <a:pPr marL="360000">
              <a:spcBef>
                <a:spcPts val="1200"/>
              </a:spcBef>
            </a:pPr>
            <a:r>
              <a:rPr lang="hu-HU" sz="2400" dirty="0"/>
              <a:t>dinamika: alakulatok, utánpótlás gyors mozgatása;</a:t>
            </a:r>
          </a:p>
          <a:p>
            <a:pPr marL="360000">
              <a:spcBef>
                <a:spcPts val="1200"/>
              </a:spcBef>
            </a:pPr>
            <a:r>
              <a:rPr lang="hu-HU" sz="2400" dirty="0"/>
              <a:t>alkalmazott eszközök: számos technológiai újítás.</a:t>
            </a:r>
          </a:p>
        </p:txBody>
      </p:sp>
    </p:spTree>
    <p:extLst>
      <p:ext uri="{BB962C8B-B14F-4D97-AF65-F5344CB8AC3E}">
        <p14:creationId xmlns:p14="http://schemas.microsoft.com/office/powerpoint/2010/main" val="2447049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5400">
                <a:latin typeface="+mn-lt"/>
              </a:rPr>
              <a:t>Kommunikáció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1929384"/>
            <a:ext cx="10229850" cy="4251960"/>
          </a:xfrm>
        </p:spPr>
        <p:txBody>
          <a:bodyPr>
            <a:normAutofit/>
          </a:bodyPr>
          <a:lstStyle/>
          <a:p>
            <a:pPr lvl="1"/>
            <a:r>
              <a:rPr lang="hu-HU" sz="2800" dirty="0"/>
              <a:t>Az információ továbbításának sebessége</a:t>
            </a:r>
          </a:p>
          <a:p>
            <a:pPr lvl="1"/>
            <a:r>
              <a:rPr lang="hu-HU" sz="2800" dirty="0"/>
              <a:t>A háború kiterjedése és dinamikája miatt a hagyományos hírközlés használhatatlan</a:t>
            </a:r>
          </a:p>
          <a:p>
            <a:pPr lvl="1"/>
            <a:r>
              <a:rPr lang="hu-HU" sz="2800" dirty="0"/>
              <a:t>Elektromos összeköttetés:</a:t>
            </a:r>
          </a:p>
          <a:p>
            <a:pPr lvl="2">
              <a:buSzPct val="70000"/>
            </a:pPr>
            <a:r>
              <a:rPr lang="hu-HU" sz="2800" dirty="0"/>
              <a:t>a vezetékes összeköttetés hátrányai</a:t>
            </a:r>
          </a:p>
          <a:p>
            <a:pPr lvl="2">
              <a:buSzPct val="70000"/>
            </a:pPr>
            <a:r>
              <a:rPr lang="hu-HU" sz="2800" dirty="0"/>
              <a:t>vezeték nélküli távírás</a:t>
            </a:r>
          </a:p>
          <a:p>
            <a:pPr lvl="1"/>
            <a:r>
              <a:rPr lang="hu-HU" sz="2800" dirty="0"/>
              <a:t>Szikratávíró</a:t>
            </a:r>
          </a:p>
        </p:txBody>
      </p:sp>
    </p:spTree>
    <p:extLst>
      <p:ext uri="{BB962C8B-B14F-4D97-AF65-F5344CB8AC3E}">
        <p14:creationId xmlns:p14="http://schemas.microsoft.com/office/powerpoint/2010/main" val="250399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hu-HU" sz="5000" dirty="0">
                <a:latin typeface="+mn-lt"/>
              </a:rPr>
              <a:t>Előzmények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4798577"/>
            <a:ext cx="6894576" cy="1428487"/>
          </a:xfrm>
        </p:spPr>
        <p:txBody>
          <a:bodyPr anchor="t">
            <a:noAutofit/>
          </a:bodyPr>
          <a:lstStyle/>
          <a:p>
            <a:pPr marL="0" lvl="1" indent="0">
              <a:buNone/>
            </a:pPr>
            <a:r>
              <a:rPr lang="hu-HU" dirty="0"/>
              <a:t>1909-ben az osztrák és magyar hadügyi kormányzat vásárolt két katonai szikratávíró-állomást, ezekkel létesített összeköttetést Berlin és Bécs között.</a:t>
            </a:r>
          </a:p>
        </p:txBody>
      </p:sp>
      <p:pic>
        <p:nvPicPr>
          <p:cNvPr id="5" name="Kép 4" descr="Telefunken tábori szikratávíró">
            <a:hlinkClick r:id="rId3"/>
            <a:extLst>
              <a:ext uri="{FF2B5EF4-FFF2-40B4-BE49-F238E27FC236}">
                <a16:creationId xmlns:a16="http://schemas.microsoft.com/office/drawing/2014/main" id="{0B78F007-6780-F318-B81F-551E9BF04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96" y="1330625"/>
            <a:ext cx="6581015" cy="28370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1D1ECFC-D5F4-8764-ED1D-743CA2A35668}"/>
              </a:ext>
            </a:extLst>
          </p:cNvPr>
          <p:cNvSpPr txBox="1"/>
          <p:nvPr/>
        </p:nvSpPr>
        <p:spPr>
          <a:xfrm>
            <a:off x="6427433" y="4167640"/>
            <a:ext cx="4913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Forrás: Balás, Rajnai, Magyar katonai rádióállomások és rádiókészülékek 1914-1945</a:t>
            </a:r>
            <a:endParaRPr lang="hu-HU" sz="1100" dirty="0"/>
          </a:p>
        </p:txBody>
      </p:sp>
    </p:spTree>
    <p:extLst>
      <p:ext uri="{BB962C8B-B14F-4D97-AF65-F5344CB8AC3E}">
        <p14:creationId xmlns:p14="http://schemas.microsoft.com/office/powerpoint/2010/main" val="213770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378251"/>
          </a:xfrm>
        </p:spPr>
        <p:txBody>
          <a:bodyPr anchor="b">
            <a:normAutofit/>
          </a:bodyPr>
          <a:lstStyle/>
          <a:p>
            <a:r>
              <a:rPr lang="hu-HU" sz="5400" dirty="0">
                <a:latin typeface="+mn-lt"/>
              </a:rPr>
              <a:t>Előzmények</a:t>
            </a:r>
          </a:p>
        </p:txBody>
      </p:sp>
      <p:pic>
        <p:nvPicPr>
          <p:cNvPr id="4" name="Kép 3" descr="A képen kültéri, ég, fekete-fehér látható&#10;&#10;Automatikusan generált leírás">
            <a:extLst>
              <a:ext uri="{FF2B5EF4-FFF2-40B4-BE49-F238E27FC236}">
                <a16:creationId xmlns:a16="http://schemas.microsoft.com/office/drawing/2014/main" id="{8FC7C095-6DAD-6E95-1DDC-CCDBB2B58F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1024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360000" lvl="1"/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Az 1912-13-as Balkáni-háború tanulsága</a:t>
            </a:r>
          </a:p>
          <a:p>
            <a:pPr marL="360000" lvl="1"/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Nemzetközi különítményt küldtek </a:t>
            </a:r>
            <a:r>
              <a:rPr lang="hu-HU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Skutariba</a:t>
            </a:r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u-H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(Albánia, ma </a:t>
            </a:r>
            <a:r>
              <a:rPr lang="hu-HU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Shkodër</a:t>
            </a:r>
            <a:r>
              <a:rPr lang="hu-HU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hu-H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0" lvl="1"/>
            <a:r>
              <a:rPr lang="hu-HU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u-HU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sztrák-magyar hadsereg szikratávíró állomása</a:t>
            </a:r>
          </a:p>
          <a:p>
            <a:pPr lvl="1"/>
            <a:endParaRPr lang="hu-HU" sz="22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9D90205-78EA-3F29-D362-004E08F3CEB7}"/>
              </a:ext>
            </a:extLst>
          </p:cNvPr>
          <p:cNvSpPr txBox="1"/>
          <p:nvPr/>
        </p:nvSpPr>
        <p:spPr>
          <a:xfrm>
            <a:off x="15611" y="6550223"/>
            <a:ext cx="38728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Forrás: </a:t>
            </a:r>
            <a:r>
              <a:rPr lang="hu-HU" sz="1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Gelényi</a:t>
            </a:r>
            <a:r>
              <a:rPr lang="hu-H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Magyar híradó csapatok a világháborúban</a:t>
            </a:r>
            <a:endParaRPr lang="hu-H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5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3316782"/>
            <a:ext cx="4500091" cy="3320668"/>
          </a:xfrm>
        </p:spPr>
        <p:txBody>
          <a:bodyPr>
            <a:normAutofit/>
          </a:bodyPr>
          <a:lstStyle/>
          <a:p>
            <a:pPr marL="245700" indent="-252000"/>
            <a:r>
              <a:rPr lang="hu-HU" sz="2400" dirty="0"/>
              <a:t>1914-ben a magyar-bolgár megegyezés,</a:t>
            </a:r>
          </a:p>
          <a:p>
            <a:pPr marL="245700" indent="-252000"/>
            <a:r>
              <a:rPr lang="hu-HU" sz="2400" dirty="0"/>
              <a:t>1914. július 28. az építés kezdete,</a:t>
            </a:r>
          </a:p>
          <a:p>
            <a:pPr marL="245700" indent="-252000"/>
            <a:r>
              <a:rPr lang="hu-HU" sz="2400" dirty="0"/>
              <a:t>október 15. átadás,</a:t>
            </a:r>
          </a:p>
          <a:p>
            <a:pPr marL="245700" indent="-252000"/>
            <a:r>
              <a:rPr lang="hu-HU" sz="2400" dirty="0"/>
              <a:t>november 1-től rendszeres adás.</a:t>
            </a:r>
          </a:p>
        </p:txBody>
      </p:sp>
      <p:pic>
        <p:nvPicPr>
          <p:cNvPr id="5" name="Kép 4" descr="A képen ég, kültéri, torony, épület látható&#10;&#10;Automatikusan generált leírás">
            <a:extLst>
              <a:ext uri="{FF2B5EF4-FFF2-40B4-BE49-F238E27FC236}">
                <a16:creationId xmlns:a16="http://schemas.microsoft.com/office/drawing/2014/main" id="{87786B46-4C6F-9A81-4A3C-0F859EBEE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2" r="7566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547657" cy="1289303"/>
          </a:xfrm>
        </p:spPr>
        <p:txBody>
          <a:bodyPr anchor="b">
            <a:normAutofit/>
          </a:bodyPr>
          <a:lstStyle/>
          <a:p>
            <a:r>
              <a:rPr lang="hu-HU" sz="5400" dirty="0">
                <a:latin typeface="+mn-lt"/>
              </a:rPr>
              <a:t>Csepeli szikratávíró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BD8AC820-BD10-D631-FB28-AE81D5FC7807}"/>
              </a:ext>
            </a:extLst>
          </p:cNvPr>
          <p:cNvSpPr txBox="1"/>
          <p:nvPr/>
        </p:nvSpPr>
        <p:spPr>
          <a:xfrm>
            <a:off x="7643674" y="6498950"/>
            <a:ext cx="4631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Forrás: http</a:t>
            </a:r>
            <a:r>
              <a:rPr lang="hu-HU" sz="1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://</a:t>
            </a:r>
            <a:r>
              <a:rPr lang="hu-HU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www.postamuzeum.hu/hu/targyak/1613/tavlati-kep-26</a:t>
            </a:r>
            <a:endParaRPr lang="hu-H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1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542059" cy="1956841"/>
          </a:xfrm>
        </p:spPr>
        <p:txBody>
          <a:bodyPr anchor="b">
            <a:normAutofit/>
          </a:bodyPr>
          <a:lstStyle/>
          <a:p>
            <a:r>
              <a:rPr lang="hu-HU" sz="4600" dirty="0">
                <a:latin typeface="+mn-lt"/>
              </a:rPr>
              <a:t>A háborúban használt eszközök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5611633" cy="33206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hu-HU" sz="2200" dirty="0"/>
              <a:t>A bemutatott képek forrása a Telefunken Zeitung, 1919. májusi száma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3000BBE-D946-F956-B7E6-5DAD17978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852" y="124610"/>
            <a:ext cx="4707812" cy="67145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7738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hu-HU" sz="5000" dirty="0">
                <a:latin typeface="+mn-lt"/>
              </a:rPr>
              <a:t>Hordozható rádióállomások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5928890" cy="1481328"/>
          </a:xfrm>
        </p:spPr>
        <p:txBody>
          <a:bodyPr anchor="t">
            <a:normAutofit/>
          </a:bodyPr>
          <a:lstStyle/>
          <a:p>
            <a:r>
              <a:rPr lang="hu-HU" sz="2200" dirty="0"/>
              <a:t>Elsődleges követelmény volt a hordozhatóság </a:t>
            </a:r>
          </a:p>
          <a:p>
            <a:r>
              <a:rPr lang="hu-HU" sz="2200" dirty="0"/>
              <a:t>1916-ban a Telefunken kifejlesztett egy hordozható, 13 egységből álló rádióállomást (</a:t>
            </a:r>
            <a:r>
              <a:rPr lang="hu-HU" sz="2200" dirty="0" err="1"/>
              <a:t>Kleine</a:t>
            </a:r>
            <a:r>
              <a:rPr lang="hu-HU" sz="2200" dirty="0"/>
              <a:t> </a:t>
            </a:r>
            <a:r>
              <a:rPr lang="hu-HU" sz="2200" dirty="0" err="1"/>
              <a:t>tragbare</a:t>
            </a:r>
            <a:r>
              <a:rPr lang="hu-HU" sz="2200" dirty="0"/>
              <a:t> </a:t>
            </a:r>
            <a:r>
              <a:rPr lang="hu-HU" sz="2200" dirty="0" err="1"/>
              <a:t>Funkenstation</a:t>
            </a:r>
            <a:r>
              <a:rPr lang="hu-HU" sz="2200" dirty="0"/>
              <a:t> - G-</a:t>
            </a:r>
            <a:r>
              <a:rPr lang="hu-HU" sz="2200" dirty="0" err="1"/>
              <a:t>Fuk</a:t>
            </a:r>
            <a:r>
              <a:rPr lang="hu-HU" sz="2200" dirty="0"/>
              <a:t> 16a )</a:t>
            </a:r>
          </a:p>
        </p:txBody>
      </p: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5CB8D741-BBAE-2001-8912-602F763E63D2}"/>
              </a:ext>
            </a:extLst>
          </p:cNvPr>
          <p:cNvGrpSpPr/>
          <p:nvPr/>
        </p:nvGrpSpPr>
        <p:grpSpPr>
          <a:xfrm>
            <a:off x="7373056" y="640080"/>
            <a:ext cx="2910952" cy="5577840"/>
            <a:chOff x="0" y="0"/>
            <a:chExt cx="2696210" cy="5166360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AABA71CD-4C5E-D61F-3DD9-D8737DC98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91840"/>
              <a:ext cx="2693670" cy="18745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Kép 5" descr="A képen vázlat, fekete-fehér, fedett pályás, gép látható&#10;&#10;Automatikusan generált leírás">
              <a:extLst>
                <a:ext uri="{FF2B5EF4-FFF2-40B4-BE49-F238E27FC236}">
                  <a16:creationId xmlns:a16="http://schemas.microsoft.com/office/drawing/2014/main" id="{0B193ECE-C490-5ABA-737D-6C16F6D81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" y="0"/>
              <a:ext cx="2688590" cy="3200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1066" descr="A képen szöveg, tábla, doboz, árusítás látható&#10;&#10;Automatikusan generált leírás">
            <a:extLst>
              <a:ext uri="{FF2B5EF4-FFF2-40B4-BE49-F238E27FC236}">
                <a16:creationId xmlns:a16="http://schemas.microsoft.com/office/drawing/2014/main" id="{D02A1DAD-EFD4-0937-3639-BDD7323F7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8" y="4095750"/>
            <a:ext cx="5354040" cy="212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16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6C4C50C-2CEC-4468-8788-2CDB09C9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u-HU" sz="5000">
                <a:latin typeface="+mn-lt"/>
              </a:rPr>
              <a:t>Hordozható rádióállomások</a:t>
            </a:r>
            <a:endParaRPr lang="hu-HU" sz="5000" dirty="0">
              <a:latin typeface="+mn-lt"/>
            </a:endParaRPr>
          </a:p>
        </p:txBody>
      </p:sp>
      <p:sp>
        <p:nvSpPr>
          <p:cNvPr id="3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2B84D9-A80E-4F85-B327-F77200BC7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/>
              <a:t>Egy német kommunikációs osztag a nyugati fronton 1917-ben</a:t>
            </a:r>
          </a:p>
        </p:txBody>
      </p:sp>
      <p:pic>
        <p:nvPicPr>
          <p:cNvPr id="8" name="Kép 7" descr="A képen kültéri, ég, kerék, kocsi látható&#10;&#10;Automatikusan generált leírás">
            <a:extLst>
              <a:ext uri="{FF2B5EF4-FFF2-40B4-BE49-F238E27FC236}">
                <a16:creationId xmlns:a16="http://schemas.microsoft.com/office/drawing/2014/main" id="{E8EDB724-754A-7823-9302-B2160EF4C8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6" r="18552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820396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Words>2076</Words>
  <Application>Microsoft Office PowerPoint</Application>
  <PresentationFormat>Szélesvásznú</PresentationFormat>
  <Paragraphs>146</Paragraphs>
  <Slides>19</Slides>
  <Notes>19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Office-téma</vt:lpstr>
      <vt:lpstr>Szikratávírók az első világháborúban</vt:lpstr>
      <vt:lpstr>Bevezető</vt:lpstr>
      <vt:lpstr>Kommunikáció</vt:lpstr>
      <vt:lpstr>Előzmények</vt:lpstr>
      <vt:lpstr>Előzmények</vt:lpstr>
      <vt:lpstr>Csepeli szikratávíró</vt:lpstr>
      <vt:lpstr>A háborúban használt eszközök</vt:lpstr>
      <vt:lpstr>Hordozható rádióállomások</vt:lpstr>
      <vt:lpstr>Hordozható rádióállomások</vt:lpstr>
      <vt:lpstr>Mobil rádióállomások (Nehéz állomás)</vt:lpstr>
      <vt:lpstr>Mobil rádióállomások (Könnyű állomás)</vt:lpstr>
      <vt:lpstr>Mobil rádióállomások (Automobil állomás)</vt:lpstr>
      <vt:lpstr>Mobil rádióállomások (Kis rádióállomás)</vt:lpstr>
      <vt:lpstr>Mobil rádióállomások (Nyeregállomás)</vt:lpstr>
      <vt:lpstr>Mobil rádióállomások (Legnehezebb állomás)</vt:lpstr>
      <vt:lpstr>Fix telepítésű rádióállomás</vt:lpstr>
      <vt:lpstr>Új eszköz a rádiózásban</vt:lpstr>
      <vt:lpstr>Felhasznált szakirodalom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Elfelejtett magyar feltalálók: Schäfer János és Schäfer Béla</dc:title>
  <dc:creator>Dr. Gimesi László</dc:creator>
  <cp:lastModifiedBy>Dr. Gimesi László</cp:lastModifiedBy>
  <cp:revision>56</cp:revision>
  <dcterms:created xsi:type="dcterms:W3CDTF">2021-06-03T14:12:37Z</dcterms:created>
  <dcterms:modified xsi:type="dcterms:W3CDTF">2023-06-27T16:20:34Z</dcterms:modified>
</cp:coreProperties>
</file>