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88" r:id="rId6"/>
    <p:sldId id="257" r:id="rId7"/>
    <p:sldId id="260" r:id="rId8"/>
    <p:sldId id="286" r:id="rId9"/>
    <p:sldId id="261" r:id="rId10"/>
    <p:sldId id="290" r:id="rId11"/>
    <p:sldId id="292" r:id="rId12"/>
    <p:sldId id="291" r:id="rId13"/>
    <p:sldId id="282" r:id="rId14"/>
    <p:sldId id="281" r:id="rId15"/>
    <p:sldId id="274" r:id="rId16"/>
    <p:sldId id="271" r:id="rId17"/>
    <p:sldId id="289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88" autoAdjust="0"/>
  </p:normalViewPr>
  <p:slideViewPr>
    <p:cSldViewPr>
      <p:cViewPr varScale="1">
        <p:scale>
          <a:sx n="87" d="100"/>
          <a:sy n="87" d="100"/>
        </p:scale>
        <p:origin x="135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5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4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9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Földrajzi elhelyezkedésben csupán Szibéria képviselteti magát Europán kívül. Európai viszonylatban még az előbbi gyűjteményhez képest is jobban látható a Habsburg Birodalom és szövetségeseinek területe, a példányok döntő többsége ezen területről származik. Számos példány van a mai Németország, Ausztria, Csehország és Lengyelország területéről a történelmi Magyar Királyságtól eltekintve. Az egyik érdekes kivétel ebben az esetben Itália. A mai Magyarország területéről vannak példányok az Eperjes-Tokaji hegyvidékről, a Mecsekről, Tatabánya környékéről, illetve Veszprém környékéről (Tihany, Gyulafirátót)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0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Szicíliából jáspisok, achátok és kalcedonok, Nápoly környékéről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lapilli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epidot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és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hornblende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leucitos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lávában, a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Solfatara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vulkánról lávakövek és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terméskenek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a Vezúvról pedig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nefelin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hematit, kovakő,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vezuvián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opál, obszidián, kalcit, gipsz, szalmiáksó, terméskén, és láva maradt fent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2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hu-HU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6/30/2023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455" y="980728"/>
            <a:ext cx="8305800" cy="1981200"/>
          </a:xfrm>
        </p:spPr>
        <p:txBody>
          <a:bodyPr/>
          <a:lstStyle/>
          <a:p>
            <a:r>
              <a:rPr lang="hu-HU" sz="3600" dirty="0"/>
              <a:t>Egy bihari nemes szerepe a Vezúv 1822. évi kitöréséből származó mintáknak a Pannonhalmi Bencés Főapátságban őrzött Mitterpacher-gyűjteménybe kerülésében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099" y="3709002"/>
            <a:ext cx="8305800" cy="180823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Szücs Levente Csaba, Gherdán Tamás, Papp Gábor, Weiszburg Tamás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8C80D7-A256-0E34-F08B-D70C2DE4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9816"/>
            <a:ext cx="2267744" cy="17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3.png">
            <a:extLst>
              <a:ext uri="{FF2B5EF4-FFF2-40B4-BE49-F238E27FC236}">
                <a16:creationId xmlns:a16="http://schemas.microsoft.com/office/drawing/2014/main" id="{0131D71F-4F0E-4707-4903-21557FA74F35}"/>
              </a:ext>
            </a:extLst>
          </p:cNvPr>
          <p:cNvPicPr/>
          <p:nvPr/>
        </p:nvPicPr>
        <p:blipFill rotWithShape="1">
          <a:blip r:embed="rId4"/>
          <a:srcRect l="18041" r="16489"/>
          <a:stretch/>
        </p:blipFill>
        <p:spPr>
          <a:xfrm>
            <a:off x="5616626" y="4659816"/>
            <a:ext cx="1728192" cy="171450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fedett pályás, számos látható&#10;&#10;Automatikusan generált leírás">
            <a:extLst>
              <a:ext uri="{FF2B5EF4-FFF2-40B4-BE49-F238E27FC236}">
                <a16:creationId xmlns:a16="http://schemas.microsoft.com/office/drawing/2014/main" id="{4E8B6477-A31F-5DE1-3A78-2C814DD68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12489" r="18160" b="3900"/>
          <a:stretch/>
        </p:blipFill>
        <p:spPr>
          <a:xfrm>
            <a:off x="278740" y="1628800"/>
            <a:ext cx="8586519" cy="4536504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AFFD8E09-1D61-89F4-36DF-4E8583C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58770"/>
            <a:ext cx="8229600" cy="1219200"/>
          </a:xfrm>
        </p:spPr>
        <p:txBody>
          <a:bodyPr/>
          <a:lstStyle/>
          <a:p>
            <a:pPr algn="ctr"/>
            <a:r>
              <a:rPr lang="hu-HU" dirty="0"/>
              <a:t>Vezúv 1822. október</a:t>
            </a:r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487DDB7-3D15-1F07-301C-C9E726B67DEA}"/>
              </a:ext>
            </a:extLst>
          </p:cNvPr>
          <p:cNvSpPr txBox="1"/>
          <p:nvPr/>
        </p:nvSpPr>
        <p:spPr>
          <a:xfrm>
            <a:off x="457200" y="623783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vezúvi példányok vitrinben</a:t>
            </a:r>
          </a:p>
        </p:txBody>
      </p:sp>
    </p:spTree>
    <p:extLst>
      <p:ext uri="{BB962C8B-B14F-4D97-AF65-F5344CB8AC3E}">
        <p14:creationId xmlns:p14="http://schemas.microsoft.com/office/powerpoint/2010/main" val="157413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2.jpg" descr="A képen szöveg látható&#10;&#10;Automatikusan generált leírás">
            <a:extLst>
              <a:ext uri="{FF2B5EF4-FFF2-40B4-BE49-F238E27FC236}">
                <a16:creationId xmlns:a16="http://schemas.microsoft.com/office/drawing/2014/main" id="{F2261666-FE3E-A126-D121-922A56577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18657" r="12967" b="19545"/>
          <a:stretch>
            <a:fillRect/>
          </a:stretch>
        </p:blipFill>
        <p:spPr bwMode="auto">
          <a:xfrm>
            <a:off x="560021" y="1409528"/>
            <a:ext cx="3815074" cy="468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F1AA3D9-083C-4E0E-B9DB-8FEE65984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9550" r="20075" b="23750"/>
          <a:stretch/>
        </p:blipFill>
        <p:spPr>
          <a:xfrm rot="5400000">
            <a:off x="4542816" y="2336286"/>
            <a:ext cx="4713537" cy="286652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4A52D0D-DC83-470C-9A93-33C90732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33333" r="35826" b="30050"/>
          <a:stretch/>
        </p:blipFill>
        <p:spPr>
          <a:xfrm>
            <a:off x="3923928" y="2852936"/>
            <a:ext cx="2108457" cy="16711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5AD7B1-61FA-481A-AB69-F988851EF572}"/>
              </a:ext>
            </a:extLst>
          </p:cNvPr>
          <p:cNvSpPr txBox="1">
            <a:spLocks/>
          </p:cNvSpPr>
          <p:nvPr/>
        </p:nvSpPr>
        <p:spPr>
          <a:xfrm>
            <a:off x="457200" y="117231"/>
            <a:ext cx="822960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Vezúv 1822. október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BE273A3-BF88-4656-AC37-0C817992C1C4}"/>
              </a:ext>
            </a:extLst>
          </p:cNvPr>
          <p:cNvSpPr txBox="1"/>
          <p:nvPr/>
        </p:nvSpPr>
        <p:spPr>
          <a:xfrm>
            <a:off x="457200" y="6126316"/>
            <a:ext cx="787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Vezúv 1822-es kitörése és az abból származó hamu</a:t>
            </a:r>
          </a:p>
        </p:txBody>
      </p:sp>
    </p:spTree>
    <p:extLst>
      <p:ext uri="{BB962C8B-B14F-4D97-AF65-F5344CB8AC3E}">
        <p14:creationId xmlns:p14="http://schemas.microsoft.com/office/powerpoint/2010/main" val="138001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A3E6FA6-FFC9-4109-8FC5-DCA320D33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39400"/>
            <a:ext cx="8229600" cy="3431097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5C60A805-ABAE-4123-83B9-E3F8663A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04721BB-0005-4A0C-97CF-EED45D983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91" b="81885"/>
          <a:stretch/>
        </p:blipFill>
        <p:spPr>
          <a:xfrm>
            <a:off x="457200" y="1602496"/>
            <a:ext cx="8251471" cy="900556"/>
          </a:xfrm>
          <a:prstGeom prst="rect">
            <a:avLst/>
          </a:prstGeom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C5A0F593-D77B-4EB5-A910-8AA1DDF141DB}"/>
              </a:ext>
            </a:extLst>
          </p:cNvPr>
          <p:cNvCxnSpPr/>
          <p:nvPr/>
        </p:nvCxnSpPr>
        <p:spPr>
          <a:xfrm>
            <a:off x="899592" y="5733256"/>
            <a:ext cx="25922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66E17A29-A43D-46F1-9AAB-046339F2B6F8}"/>
              </a:ext>
            </a:extLst>
          </p:cNvPr>
          <p:cNvSpPr txBox="1"/>
          <p:nvPr/>
        </p:nvSpPr>
        <p:spPr>
          <a:xfrm>
            <a:off x="251520" y="6054451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Vezúvi hamu reprezentálása a </a:t>
            </a:r>
            <a:r>
              <a:rPr lang="hu-HU" dirty="0" err="1"/>
              <a:t>Patriotisches</a:t>
            </a:r>
            <a:r>
              <a:rPr lang="hu-HU" dirty="0"/>
              <a:t> </a:t>
            </a:r>
            <a:r>
              <a:rPr lang="hu-HU" dirty="0" err="1"/>
              <a:t>Tageblatt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319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C65294E-C9B4-43F0-97A2-36D1DDBC1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6069" y="4005064"/>
            <a:ext cx="4551861" cy="24681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DA95E4-828C-4E14-BF02-9112CFA185ED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A két gyűjteményrész példányai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68F9F30-5AEB-4509-B76F-AE656CD95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69" y="1088158"/>
            <a:ext cx="4562445" cy="27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2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D63CF0EE-935B-EF3A-1CCE-EB509FD6E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szicíliai és a vezúvi példányok eredetét felderítettük</a:t>
            </a:r>
          </a:p>
          <a:p>
            <a:r>
              <a:rPr lang="hu-HU" dirty="0"/>
              <a:t>Frimont János szerepét megfejtettük</a:t>
            </a:r>
          </a:p>
          <a:p>
            <a:r>
              <a:rPr lang="hu-HU" dirty="0"/>
              <a:t>A példányok történeti fontosságát kiemeltük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579DF9-81BD-3E3B-C3CF-92F2353F0783}"/>
              </a:ext>
            </a:extLst>
          </p:cNvPr>
          <p:cNvSpPr txBox="1">
            <a:spLocks/>
          </p:cNvSpPr>
          <p:nvPr/>
        </p:nvSpPr>
        <p:spPr>
          <a:xfrm>
            <a:off x="457200" y="117231"/>
            <a:ext cx="822960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Összefoglalás</a:t>
            </a:r>
          </a:p>
        </p:txBody>
      </p:sp>
    </p:spTree>
    <p:extLst>
      <p:ext uri="{BB962C8B-B14F-4D97-AF65-F5344CB8AC3E}">
        <p14:creationId xmlns:p14="http://schemas.microsoft.com/office/powerpoint/2010/main" val="748938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DDBA3A31-D39A-F406-E1D1-6931725A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115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</a:p>
          <a:p>
            <a:pPr marL="0" indent="0" algn="ctr">
              <a:buNone/>
            </a:pPr>
            <a:endParaRPr 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u-HU" sz="4000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3" name="Tartalom helye 1">
            <a:extLst>
              <a:ext uri="{FF2B5EF4-FFF2-40B4-BE49-F238E27FC236}">
                <a16:creationId xmlns:a16="http://schemas.microsoft.com/office/drawing/2014/main" id="{B4532344-4690-56FC-0B2C-A9AACCF15B4A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Köszönöm társszerzőimnek, Gherdán Tamásnak, Papp Gábornak és Weiszburg Tamásnak a rengeteg segítséget</a:t>
            </a:r>
          </a:p>
          <a:p>
            <a:r>
              <a:rPr lang="hu-HU" dirty="0"/>
              <a:t>Köszönöm a Pannonhalmi Bencés Főapátság munkatársainak a vendéglátást</a:t>
            </a:r>
          </a:p>
          <a:p>
            <a:r>
              <a:rPr lang="hu-HU" dirty="0"/>
              <a:t>Köszönöm mindenkinek, aki a gyűjtemény történeti rekonstrukciójában szerepet vállalt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03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231"/>
            <a:ext cx="8229600" cy="756320"/>
          </a:xfrm>
        </p:spPr>
        <p:txBody>
          <a:bodyPr/>
          <a:lstStyle/>
          <a:p>
            <a:pPr algn="ctr"/>
            <a:r>
              <a:rPr lang="hu-HU" dirty="0"/>
              <a:t>Célkitűzések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72000"/>
          </a:xfrm>
        </p:spPr>
        <p:txBody>
          <a:bodyPr>
            <a:normAutofit/>
          </a:bodyPr>
          <a:lstStyle/>
          <a:p>
            <a:r>
              <a:rPr lang="hu-HU" sz="2400" dirty="0"/>
              <a:t>Pannonhalmi Bencés Főapátság ásványmagángyűjteményének történeti rekonstrukciója</a:t>
            </a:r>
          </a:p>
          <a:p>
            <a:r>
              <a:rPr lang="hu-HU" sz="2400" dirty="0"/>
              <a:t>Vezúvi és szicíliai példányok történetének rekonstrukciója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5" name="Kép 4" descr="A képen épület, kültéri, felhő, ég látható&#10;&#10;Automatikusan generált leírás">
            <a:extLst>
              <a:ext uri="{FF2B5EF4-FFF2-40B4-BE49-F238E27FC236}">
                <a16:creationId xmlns:a16="http://schemas.microsoft.com/office/drawing/2014/main" id="{5CC3D8EC-898A-6A55-29B3-E0F70DD40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2822068"/>
            <a:ext cx="5508104" cy="36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6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hu-HU" dirty="0"/>
              <a:t>Kutatástörténet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C4989B7-27BB-31EF-EFE3-30951C37E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97" y="980728"/>
            <a:ext cx="6733605" cy="1851741"/>
          </a:xfrm>
          <a:prstGeom prst="rect">
            <a:avLst/>
          </a:prstGeom>
        </p:spPr>
      </p:pic>
      <p:pic>
        <p:nvPicPr>
          <p:cNvPr id="1026" name="Picture 2" descr="Kecskeméti Gábor-Papp Gábor: Földünk hazai kincsesházai | antikvár |  bookline">
            <a:extLst>
              <a:ext uri="{FF2B5EF4-FFF2-40B4-BE49-F238E27FC236}">
                <a16:creationId xmlns:a16="http://schemas.microsoft.com/office/drawing/2014/main" id="{F48FA22D-AB63-D7ED-5368-5AD6FAC1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75" y="2832469"/>
            <a:ext cx="2814648" cy="38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Második jelentősebb gyűjtemény</a:t>
            </a:r>
          </a:p>
          <a:p>
            <a:r>
              <a:rPr lang="hu-HU" dirty="0"/>
              <a:t>Mitterpacher Lajos (1734-1814)</a:t>
            </a:r>
          </a:p>
          <a:p>
            <a:r>
              <a:rPr lang="hu-HU" dirty="0"/>
              <a:t>Pesti egyetem tanára</a:t>
            </a:r>
          </a:p>
          <a:p>
            <a:r>
              <a:rPr lang="hu-HU" dirty="0"/>
              <a:t>Mitterpacher György (?-1830)</a:t>
            </a:r>
          </a:p>
          <a:p>
            <a:r>
              <a:rPr lang="hu-HU" dirty="0"/>
              <a:t>1833-ban került Pannonhalmára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66393F-E10A-9202-31F3-11826BAB10B4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/>
              <a:t>Mitterpacher</a:t>
            </a:r>
            <a:r>
              <a:rPr lang="hu-HU" dirty="0"/>
              <a:t>-gyűjtemény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95DCDEF-FB06-4B28-BC63-F2457087436B}"/>
              </a:ext>
            </a:extLst>
          </p:cNvPr>
          <p:cNvSpPr txBox="1"/>
          <p:nvPr/>
        </p:nvSpPr>
        <p:spPr>
          <a:xfrm>
            <a:off x="5232415" y="604781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Mitterpacher</a:t>
            </a:r>
            <a:r>
              <a:rPr lang="hu-HU" dirty="0"/>
              <a:t> Lajos portréja</a:t>
            </a:r>
          </a:p>
        </p:txBody>
      </p:sp>
      <p:pic>
        <p:nvPicPr>
          <p:cNvPr id="4" name="image19.png" descr="A képen szöveg látható&#10;&#10;Automatikusan generált leírás">
            <a:extLst>
              <a:ext uri="{FF2B5EF4-FFF2-40B4-BE49-F238E27FC236}">
                <a16:creationId xmlns:a16="http://schemas.microsoft.com/office/drawing/2014/main" id="{B5C506FB-428F-F6CD-C63B-63791661EA4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80112" y="1988840"/>
            <a:ext cx="2910969" cy="4058979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CDAF76A9-DCD7-BBA2-4697-1DEB8BBE4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F7CB65C-0C66-A30A-17F5-E970D6F1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54292"/>
            <a:ext cx="8229600" cy="1219200"/>
          </a:xfrm>
        </p:spPr>
        <p:txBody>
          <a:bodyPr/>
          <a:lstStyle/>
          <a:p>
            <a:pPr algn="ctr"/>
            <a:r>
              <a:rPr lang="hu-HU" dirty="0" err="1"/>
              <a:t>Patriotisches</a:t>
            </a:r>
            <a:r>
              <a:rPr lang="hu-HU" dirty="0"/>
              <a:t> </a:t>
            </a:r>
            <a:r>
              <a:rPr lang="hu-HU" dirty="0" err="1"/>
              <a:t>Tageblatt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3A1ABE-98FE-B3BE-1429-F1A8F918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00808"/>
            <a:ext cx="4574976" cy="410256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42FF73C-ADB4-7244-D3AD-0630A8D10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179" y="1486679"/>
            <a:ext cx="3936301" cy="16895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8D49DD2-887D-97EF-F7E1-3459ED387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016"/>
          <a:stretch/>
        </p:blipFill>
        <p:spPr>
          <a:xfrm>
            <a:off x="4956179" y="3328593"/>
            <a:ext cx="3936301" cy="269671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2DFBE92-B97C-0D50-3E61-46AD6E69B39E}"/>
              </a:ext>
            </a:extLst>
          </p:cNvPr>
          <p:cNvSpPr txBox="1"/>
          <p:nvPr/>
        </p:nvSpPr>
        <p:spPr>
          <a:xfrm>
            <a:off x="457200" y="619884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Patriotisches</a:t>
            </a:r>
            <a:r>
              <a:rPr lang="hu-HU" dirty="0"/>
              <a:t> </a:t>
            </a:r>
            <a:r>
              <a:rPr lang="hu-HU" dirty="0" err="1"/>
              <a:t>Tageblatt</a:t>
            </a:r>
            <a:r>
              <a:rPr lang="hu-HU" dirty="0"/>
              <a:t> mellékletének oldalai</a:t>
            </a:r>
          </a:p>
        </p:txBody>
      </p:sp>
    </p:spTree>
    <p:extLst>
      <p:ext uri="{BB962C8B-B14F-4D97-AF65-F5344CB8AC3E}">
        <p14:creationId xmlns:p14="http://schemas.microsoft.com/office/powerpoint/2010/main" val="24226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B08D9A-413E-63D1-D1F4-4329E76A2D57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756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Mitterpacher-gyűjtemény </a:t>
            </a:r>
            <a:r>
              <a:rPr lang="hu-HU" dirty="0" err="1"/>
              <a:t>provenienciája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9A8E256-E279-67DA-41E5-DFEC440F8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989228"/>
            <a:ext cx="4698578" cy="267295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F5D849B-E73E-6369-B5C2-C1D74A04B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742067"/>
            <a:ext cx="3727343" cy="296291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DA1D9AB-C93B-7BC1-3B7D-27E5B6D7F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56" y="3742067"/>
            <a:ext cx="4860032" cy="29635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4BF99957-1190-9CF9-56EC-A0BB4BDE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9327"/>
            <a:ext cx="8229600" cy="1219200"/>
          </a:xfrm>
        </p:spPr>
        <p:txBody>
          <a:bodyPr/>
          <a:lstStyle/>
          <a:p>
            <a:pPr algn="ctr"/>
            <a:r>
              <a:rPr lang="hu-HU" dirty="0"/>
              <a:t>Nápoly és Szicília</a:t>
            </a:r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CC7287A-074F-E91C-BD14-9834EA87A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" t="50000" r="3704" b="2860"/>
          <a:stretch/>
        </p:blipFill>
        <p:spPr>
          <a:xfrm>
            <a:off x="3860921" y="1340768"/>
            <a:ext cx="5175575" cy="331236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AA67A98-21B4-05A8-9F98-6946CF22A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4869160"/>
            <a:ext cx="6408712" cy="73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56D88DD-6F03-9001-8779-83401122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2" t="1215" r="9476" b="53118"/>
          <a:stretch/>
        </p:blipFill>
        <p:spPr>
          <a:xfrm>
            <a:off x="107504" y="1412776"/>
            <a:ext cx="36793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papír, menü, levél látható&#10;&#10;Automatikusan generált leírás">
            <a:extLst>
              <a:ext uri="{FF2B5EF4-FFF2-40B4-BE49-F238E27FC236}">
                <a16:creationId xmlns:a16="http://schemas.microsoft.com/office/drawing/2014/main" id="{76322FC9-548A-877D-87E1-1C942440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22" y="220980"/>
            <a:ext cx="5126355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2">
            <a:extLst>
              <a:ext uri="{FF2B5EF4-FFF2-40B4-BE49-F238E27FC236}">
                <a16:creationId xmlns:a16="http://schemas.microsoft.com/office/drawing/2014/main" id="{C5DA0D5D-CAC7-B851-2044-60FC192F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9327"/>
            <a:ext cx="8229600" cy="1219200"/>
          </a:xfrm>
        </p:spPr>
        <p:txBody>
          <a:bodyPr/>
          <a:lstStyle/>
          <a:p>
            <a:pPr algn="ctr"/>
            <a:r>
              <a:rPr lang="hu-HU" dirty="0"/>
              <a:t>Frimont János (1759–1831)</a:t>
            </a:r>
            <a:endParaRPr lang="en-US" dirty="0"/>
          </a:p>
        </p:txBody>
      </p:sp>
      <p:pic>
        <p:nvPicPr>
          <p:cNvPr id="6" name="Tartalom helye 5" descr="A képen Emberi arc, ruházat, portré, ember látható&#10;&#10;Automatikusan generált leírás">
            <a:extLst>
              <a:ext uri="{FF2B5EF4-FFF2-40B4-BE49-F238E27FC236}">
                <a16:creationId xmlns:a16="http://schemas.microsoft.com/office/drawing/2014/main" id="{C57BF6F9-A901-DC00-1B5B-1FD4C1B06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 bwMode="auto">
          <a:xfrm>
            <a:off x="5436096" y="1607287"/>
            <a:ext cx="3409862" cy="45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E61220-15C0-9069-ACA7-93DE4D60A669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Lotaringiai család sarja</a:t>
            </a:r>
          </a:p>
          <a:p>
            <a:r>
              <a:rPr lang="hu-HU" dirty="0"/>
              <a:t>Császári-királyi tábornok</a:t>
            </a:r>
          </a:p>
          <a:p>
            <a:r>
              <a:rPr lang="hu-HU" dirty="0"/>
              <a:t>Antrodocoi herceg</a:t>
            </a:r>
          </a:p>
          <a:p>
            <a:r>
              <a:rPr lang="hu-HU" dirty="0"/>
              <a:t>1819–1825: Velence és Dél-Itália</a:t>
            </a:r>
          </a:p>
          <a:p>
            <a:pPr marL="0" indent="0">
              <a:buNone/>
            </a:pPr>
            <a:r>
              <a:rPr lang="hu-HU" dirty="0"/>
              <a:t>vezénylő parancsnoka</a:t>
            </a:r>
          </a:p>
          <a:p>
            <a:r>
              <a:rPr lang="hu-HU" dirty="0"/>
              <a:t>Bihari gróf 1828-tól</a:t>
            </a:r>
          </a:p>
          <a:p>
            <a:r>
              <a:rPr lang="hu-HU" dirty="0"/>
              <a:t>Mitterpacher Katalin férje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91831DC-35B7-97EA-A76F-D5C02E5834D9}"/>
              </a:ext>
            </a:extLst>
          </p:cNvPr>
          <p:cNvSpPr txBox="1"/>
          <p:nvPr/>
        </p:nvSpPr>
        <p:spPr>
          <a:xfrm>
            <a:off x="5340827" y="617928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Frimont János portréja</a:t>
            </a:r>
          </a:p>
        </p:txBody>
      </p:sp>
    </p:spTree>
    <p:extLst>
      <p:ext uri="{BB962C8B-B14F-4D97-AF65-F5344CB8AC3E}">
        <p14:creationId xmlns:p14="http://schemas.microsoft.com/office/powerpoint/2010/main" val="2569519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5fce2081-f58c-44ad-b03c-4d426a1b6afa">english</DirectSourceMarket>
    <MarketSpecific xmlns="5fce2081-f58c-44ad-b03c-4d426a1b6afa" xsi:nil="true"/>
    <ApprovalStatus xmlns="5fce2081-f58c-44ad-b03c-4d426a1b6afa">InProgress</ApprovalStatus>
    <PrimaryImageGen xmlns="5fce2081-f58c-44ad-b03c-4d426a1b6afa">true</PrimaryImageGen>
    <ThumbnailAssetId xmlns="5fce2081-f58c-44ad-b03c-4d426a1b6afa" xsi:nil="true"/>
    <NumericId xmlns="5fce2081-f58c-44ad-b03c-4d426a1b6afa">-1</NumericId>
    <TPFriendlyName xmlns="5fce2081-f58c-44ad-b03c-4d426a1b6afa">A Föld napja – bemutató</TPFriendlyName>
    <BusinessGroup xmlns="5fce2081-f58c-44ad-b03c-4d426a1b6afa" xsi:nil="true"/>
    <APEditor xmlns="5fce2081-f58c-44ad-b03c-4d426a1b6afa">
      <UserInfo>
        <DisplayName>REDMOND\v-luannv</DisplayName>
        <AccountId>90</AccountId>
        <AccountType/>
      </UserInfo>
    </APEditor>
    <SourceTitle xmlns="5fce2081-f58c-44ad-b03c-4d426a1b6afa">Earth Day presentation</SourceTitle>
    <OpenTemplate xmlns="5fce2081-f58c-44ad-b03c-4d426a1b6afa">true</OpenTemplate>
    <UALocComments xmlns="5fce2081-f58c-44ad-b03c-4d426a1b6afa" xsi:nil="true"/>
    <ParentAssetId xmlns="5fce2081-f58c-44ad-b03c-4d426a1b6afa" xsi:nil="true"/>
    <PublishStatusLookup xmlns="5fce2081-f58c-44ad-b03c-4d426a1b6afa">
      <Value>62391</Value>
      <Value>324002</Value>
    </PublishStatusLookup>
    <IntlLangReviewDate xmlns="5fce2081-f58c-44ad-b03c-4d426a1b6afa" xsi:nil="true"/>
    <LastPublishResultLookup xmlns="5fce2081-f58c-44ad-b03c-4d426a1b6afa" xsi:nil="true"/>
    <MachineTranslated xmlns="5fce2081-f58c-44ad-b03c-4d426a1b6afa">false</MachineTranslated>
    <OriginalSourceMarket xmlns="5fce2081-f58c-44ad-b03c-4d426a1b6afa">english</OriginalSourceMarket>
    <TPInstallLocation xmlns="5fce2081-f58c-44ad-b03c-4d426a1b6afa">{My Templates}</TPInstallLocation>
    <ContentItem xmlns="5fce2081-f58c-44ad-b03c-4d426a1b6afa" xsi:nil="true"/>
    <APDescription xmlns="5fce2081-f58c-44ad-b03c-4d426a1b6afa" xsi:nil="true"/>
    <ClipArtFilename xmlns="5fce2081-f58c-44ad-b03c-4d426a1b6afa" xsi:nil="true"/>
    <EditorialStatus xmlns="5fce2081-f58c-44ad-b03c-4d426a1b6afa" xsi:nil="true"/>
    <PublishTargets xmlns="5fce2081-f58c-44ad-b03c-4d426a1b6afa">OfficeOnline</PublishTargets>
    <TPLaunchHelpLinkType xmlns="5fce2081-f58c-44ad-b03c-4d426a1b6afa">Template</TPLaunchHelpLinkType>
    <TimesCloned xmlns="5fce2081-f58c-44ad-b03c-4d426a1b6afa" xsi:nil="true"/>
    <LastModifiedDateTime xmlns="5fce2081-f58c-44ad-b03c-4d426a1b6afa" xsi:nil="true"/>
    <Provider xmlns="5fce2081-f58c-44ad-b03c-4d426a1b6afa">EY006220130</Provider>
    <LastHandOff xmlns="5fce2081-f58c-44ad-b03c-4d426a1b6afa" xsi:nil="true"/>
    <AcquiredFrom xmlns="5fce2081-f58c-44ad-b03c-4d426a1b6afa" xsi:nil="true"/>
    <AssetStart xmlns="5fce2081-f58c-44ad-b03c-4d426a1b6afa">2009-07-17T02:50:33+00:00</AssetStart>
    <TPClientViewer xmlns="5fce2081-f58c-44ad-b03c-4d426a1b6afa">Microsoft Office PowerPoint</TPClientViewer>
    <ArtSampleDocs xmlns="5fce2081-f58c-44ad-b03c-4d426a1b6afa" xsi:nil="true"/>
    <UACurrentWords xmlns="5fce2081-f58c-44ad-b03c-4d426a1b6afa">0</UACurrentWords>
    <UALocRecommendation xmlns="5fce2081-f58c-44ad-b03c-4d426a1b6afa">Localize</UALocRecommendation>
    <IsDeleted xmlns="5fce2081-f58c-44ad-b03c-4d426a1b6afa">false</IsDeleted>
    <ShowIn xmlns="5fce2081-f58c-44ad-b03c-4d426a1b6afa" xsi:nil="true"/>
    <UANotes xmlns="5fce2081-f58c-44ad-b03c-4d426a1b6afa" xsi:nil="true"/>
    <TemplateStatus xmlns="5fce2081-f58c-44ad-b03c-4d426a1b6afa" xsi:nil="true"/>
    <VoteCount xmlns="5fce2081-f58c-44ad-b03c-4d426a1b6afa" xsi:nil="true"/>
    <CSXHash xmlns="5fce2081-f58c-44ad-b03c-4d426a1b6afa" xsi:nil="true"/>
    <DSATActionTaken xmlns="5fce2081-f58c-44ad-b03c-4d426a1b6afa" xsi:nil="true"/>
    <CSXSubmissionMarket xmlns="5fce2081-f58c-44ad-b03c-4d426a1b6afa" xsi:nil="true"/>
    <AssetExpire xmlns="5fce2081-f58c-44ad-b03c-4d426a1b6afa">2100-01-01T00:00:00+00:00</AssetExpire>
    <SubmitterId xmlns="5fce2081-f58c-44ad-b03c-4d426a1b6afa" xsi:nil="true"/>
    <TPExecutable xmlns="5fce2081-f58c-44ad-b03c-4d426a1b6afa" xsi:nil="true"/>
    <AssetType xmlns="5fce2081-f58c-44ad-b03c-4d426a1b6afa">TP</AssetType>
    <ApprovalLog xmlns="5fce2081-f58c-44ad-b03c-4d426a1b6afa" xsi:nil="true"/>
    <CSXSubmissionDate xmlns="5fce2081-f58c-44ad-b03c-4d426a1b6afa" xsi:nil="true"/>
    <BugNumber xmlns="5fce2081-f58c-44ad-b03c-4d426a1b6afa" xsi:nil="true"/>
    <CSXUpdate xmlns="5fce2081-f58c-44ad-b03c-4d426a1b6afa">false</CSXUpdate>
    <Milestone xmlns="5fce2081-f58c-44ad-b03c-4d426a1b6afa" xsi:nil="true"/>
    <TPComponent xmlns="5fce2081-f58c-44ad-b03c-4d426a1b6afa">PPTFiles</TPComponent>
    <OriginAsset xmlns="5fce2081-f58c-44ad-b03c-4d426a1b6afa" xsi:nil="true"/>
    <AssetId xmlns="5fce2081-f58c-44ad-b03c-4d426a1b6afa">TP010251335</AssetId>
    <TPApplication xmlns="5fce2081-f58c-44ad-b03c-4d426a1b6afa">PowerPoint</TPApplication>
    <TPLaunchHelpLink xmlns="5fce2081-f58c-44ad-b03c-4d426a1b6afa" xsi:nil="true"/>
    <IntlLocPriority xmlns="5fce2081-f58c-44ad-b03c-4d426a1b6afa" xsi:nil="true"/>
    <PlannedPubDate xmlns="5fce2081-f58c-44ad-b03c-4d426a1b6afa" xsi:nil="true"/>
    <IntlLangReviewer xmlns="5fce2081-f58c-44ad-b03c-4d426a1b6afa" xsi:nil="true"/>
    <CrawlForDependencies xmlns="5fce2081-f58c-44ad-b03c-4d426a1b6afa">false</CrawlForDependencies>
    <HandoffToMSDN xmlns="5fce2081-f58c-44ad-b03c-4d426a1b6afa" xsi:nil="true"/>
    <TrustLevel xmlns="5fce2081-f58c-44ad-b03c-4d426a1b6afa">1 Microsoft Managed Content</TrustLevel>
    <IsSearchable xmlns="5fce2081-f58c-44ad-b03c-4d426a1b6afa">false</IsSearchable>
    <TPNamespace xmlns="5fce2081-f58c-44ad-b03c-4d426a1b6afa">POWERPNT</TPNamespace>
    <Markets xmlns="5fce2081-f58c-44ad-b03c-4d426a1b6afa"/>
    <OutputCachingOn xmlns="5fce2081-f58c-44ad-b03c-4d426a1b6afa">false</OutputCachingOn>
    <IntlLangReview xmlns="5fce2081-f58c-44ad-b03c-4d426a1b6afa" xsi:nil="true"/>
    <UAProjectedTotalWords xmlns="5fce2081-f58c-44ad-b03c-4d426a1b6afa" xsi:nil="true"/>
    <APAuthor xmlns="5fce2081-f58c-44ad-b03c-4d426a1b6afa">
      <UserInfo>
        <DisplayName>REDMOND\cynvey</DisplayName>
        <AccountId>219</AccountId>
        <AccountType/>
      </UserInfo>
    </APAuthor>
    <TPAppVersion xmlns="5fce2081-f58c-44ad-b03c-4d426a1b6afa">12</TPAppVersion>
    <TPCommandLine xmlns="5fce2081-f58c-44ad-b03c-4d426a1b6afa">{PP} /n {FilePath}</TPCommandLine>
    <LegacyData xmlns="5fce2081-f58c-44ad-b03c-4d426a1b6afa" xsi:nil="true"/>
    <Downloads xmlns="5fce2081-f58c-44ad-b03c-4d426a1b6afa">0</Downloads>
    <OOCacheId xmlns="5fce2081-f58c-44ad-b03c-4d426a1b6afa" xsi:nil="true"/>
    <TemplateTemplateType xmlns="5fce2081-f58c-44ad-b03c-4d426a1b6afa">PowerPoint 12 Default</TemplateTemplateType>
    <Manager xmlns="5fce2081-f58c-44ad-b03c-4d426a1b6afa" xsi:nil="true"/>
    <EditorialTags xmlns="5fce2081-f58c-44ad-b03c-4d426a1b6afa" xsi:nil="true"/>
    <PolicheckWords xmlns="5fce2081-f58c-44ad-b03c-4d426a1b6afa" xsi:nil="true"/>
    <Providers xmlns="5fce2081-f58c-44ad-b03c-4d426a1b6afa" xsi:nil="true"/>
    <FriendlyTitle xmlns="5fce2081-f58c-44ad-b03c-4d426a1b6afa" xsi:nil="true"/>
    <LocComments xmlns="5fce2081-f58c-44ad-b03c-4d426a1b6afa" xsi:nil="true"/>
    <LocManualTestRequired xmlns="5fce2081-f58c-44ad-b03c-4d426a1b6afa" xsi:nil="true"/>
    <ScenarioTagsTaxHTField0 xmlns="5fce2081-f58c-44ad-b03c-4d426a1b6afa">
      <Terms xmlns="http://schemas.microsoft.com/office/infopath/2007/PartnerControls"/>
    </ScenarioTagsTaxHTField0>
    <LocOverallPreviewStatusLookup xmlns="5fce2081-f58c-44ad-b03c-4d426a1b6afa" xsi:nil="true"/>
    <LocPublishedLinkedAssetsLookup xmlns="5fce2081-f58c-44ad-b03c-4d426a1b6afa" xsi:nil="true"/>
    <BlockPublish xmlns="5fce2081-f58c-44ad-b03c-4d426a1b6afa" xsi:nil="true"/>
    <LocRecommendedHandoff xmlns="5fce2081-f58c-44ad-b03c-4d426a1b6afa" xsi:nil="true"/>
    <LocPublishedDependentAssetsLookup xmlns="5fce2081-f58c-44ad-b03c-4d426a1b6afa" xsi:nil="true"/>
    <TaxCatchAll xmlns="5fce2081-f58c-44ad-b03c-4d426a1b6afa"/>
    <InternalTagsTaxHTField0 xmlns="5fce2081-f58c-44ad-b03c-4d426a1b6afa">
      <Terms xmlns="http://schemas.microsoft.com/office/infopath/2007/PartnerControls"/>
    </InternalTagsTaxHTField0>
    <LocProcessedForMarketsLookup xmlns="5fce2081-f58c-44ad-b03c-4d426a1b6afa" xsi:nil="true"/>
    <RecommendationsModifier xmlns="5fce2081-f58c-44ad-b03c-4d426a1b6afa" xsi:nil="true"/>
    <LocOverallHandbackStatusLookup xmlns="5fce2081-f58c-44ad-b03c-4d426a1b6afa" xsi:nil="true"/>
    <CampaignTagsTaxHTField0 xmlns="5fce2081-f58c-44ad-b03c-4d426a1b6afa">
      <Terms xmlns="http://schemas.microsoft.com/office/infopath/2007/PartnerControls"/>
    </CampaignTagsTaxHTField0>
    <FeatureTagsTaxHTField0 xmlns="5fce2081-f58c-44ad-b03c-4d426a1b6afa">
      <Terms xmlns="http://schemas.microsoft.com/office/infopath/2007/PartnerControls"/>
    </FeatureTagsTaxHTField0>
    <LocProcessedForHandoffsLookup xmlns="5fce2081-f58c-44ad-b03c-4d426a1b6afa" xsi:nil="true"/>
    <LocalizationTagsTaxHTField0 xmlns="5fce2081-f58c-44ad-b03c-4d426a1b6afa">
      <Terms xmlns="http://schemas.microsoft.com/office/infopath/2007/PartnerControls"/>
    </LocalizationTagsTaxHTField0>
    <LocLastLocAttemptVersionLookup xmlns="5fce2081-f58c-44ad-b03c-4d426a1b6afa">64000</LocLastLocAttemptVersionLookup>
    <LocLastLocAttemptVersionTypeLookup xmlns="5fce2081-f58c-44ad-b03c-4d426a1b6afa" xsi:nil="true"/>
    <LocNewPublishedVersionLookup xmlns="5fce2081-f58c-44ad-b03c-4d426a1b6afa" xsi:nil="true"/>
    <LocOverallLocStatusLookup xmlns="5fce2081-f58c-44ad-b03c-4d426a1b6afa" xsi:nil="true"/>
    <LocOverallPublishStatusLookup xmlns="5fce2081-f58c-44ad-b03c-4d426a1b6afa" xsi:nil="true"/>
    <OriginalRelease xmlns="5fce2081-f58c-44ad-b03c-4d426a1b6afa">14</OriginalRelease>
    <LocMarketGroupTiers2 xmlns="5fce2081-f58c-44ad-b03c-4d426a1b6a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ADEC13B5E4FA0F4BA72DC03E1FAE02FA04009372B5BAB9923946A28806341B445653" ma:contentTypeVersion="56" ma:contentTypeDescription="Create a new document." ma:contentTypeScope="" ma:versionID="788e4010be5eb75c22fb26f9e32efc14">
  <xsd:schema xmlns:xsd="http://www.w3.org/2001/XMLSchema" xmlns:xs="http://www.w3.org/2001/XMLSchema" xmlns:p="http://schemas.microsoft.com/office/2006/metadata/properties" xmlns:ns2="5fce2081-f58c-44ad-b03c-4d426a1b6afa" targetNamespace="http://schemas.microsoft.com/office/2006/metadata/properties" ma:root="true" ma:fieldsID="e1a322f982b748fa5b923752ff9272fa" ns2:_="">
    <xsd:import namespace="5fce2081-f58c-44ad-b03c-4d426a1b6afa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e2081-f58c-44ad-b03c-4d426a1b6afa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d9556446-c03a-4033-946b-cb9ccbb02fd1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B6AA072-FC9A-44BC-A220-7FE368531D9A}" ma:internalName="CSXSubmissionMarket" ma:readOnly="false" ma:showField="MarketName" ma:web="5fce2081-f58c-44ad-b03c-4d426a1b6afa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1ee73785-37f7-4b73-a00a-ca4f7c469a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1051C126-8B9F-47C3-8FEB-3CFCE0C8A330}" ma:internalName="InProjectListLookup" ma:readOnly="true" ma:showField="InProjectList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74e21a81-d98f-4677-a38c-6270deab923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1051C126-8B9F-47C3-8FEB-3CFCE0C8A330}" ma:internalName="LastCompleteVersionLookup" ma:readOnly="true" ma:showField="LastCompleteVersion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1051C126-8B9F-47C3-8FEB-3CFCE0C8A330}" ma:internalName="LastPreviewErrorLookup" ma:readOnly="true" ma:showField="LastPreviewError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1051C126-8B9F-47C3-8FEB-3CFCE0C8A330}" ma:internalName="LastPreviewResultLookup" ma:readOnly="true" ma:showField="LastPreviewResult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1051C126-8B9F-47C3-8FEB-3CFCE0C8A330}" ma:internalName="LastPreviewAttemptDateLookup" ma:readOnly="true" ma:showField="LastPreviewAttemptDate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1051C126-8B9F-47C3-8FEB-3CFCE0C8A330}" ma:internalName="LastPreviewedByLookup" ma:readOnly="true" ma:showField="LastPreviewedBy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1051C126-8B9F-47C3-8FEB-3CFCE0C8A330}" ma:internalName="LastPreviewTimeLookup" ma:readOnly="true" ma:showField="LastPreviewTime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1051C126-8B9F-47C3-8FEB-3CFCE0C8A330}" ma:internalName="LastPreviewVersionLookup" ma:readOnly="true" ma:showField="LastPreviewVersion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1051C126-8B9F-47C3-8FEB-3CFCE0C8A330}" ma:internalName="LastPublishErrorLookup" ma:readOnly="true" ma:showField="LastPublishError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1051C126-8B9F-47C3-8FEB-3CFCE0C8A330}" ma:internalName="LastPublishResultLookup" ma:readOnly="true" ma:showField="LastPublishResult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1051C126-8B9F-47C3-8FEB-3CFCE0C8A330}" ma:internalName="LastPublishAttemptDateLookup" ma:readOnly="true" ma:showField="LastPublishAttemptDate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1051C126-8B9F-47C3-8FEB-3CFCE0C8A330}" ma:internalName="LastPublishedByLookup" ma:readOnly="true" ma:showField="LastPublishedBy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1051C126-8B9F-47C3-8FEB-3CFCE0C8A330}" ma:internalName="LastPublishTimeLookup" ma:readOnly="true" ma:showField="LastPublishTime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1051C126-8B9F-47C3-8FEB-3CFCE0C8A330}" ma:internalName="LastPublishVersionLookup" ma:readOnly="true" ma:showField="LastPublishVersion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6B4D4FBA-5CE4-4224-ABC6-110D704C5F08}" ma:internalName="LocLastLocAttemptVersionLookup" ma:readOnly="false" ma:showField="LastLocAttemptVersion" ma:web="5fce2081-f58c-44ad-b03c-4d426a1b6afa">
      <xsd:simpleType>
        <xsd:restriction base="dms:Lookup"/>
      </xsd:simpleType>
    </xsd:element>
    <xsd:element name="LocLastLocAttemptVersionTypeLookup" ma:index="71" nillable="true" ma:displayName="Loc Last Loc Attempt Version Type" ma:default="" ma:list="{6B4D4FBA-5CE4-4224-ABC6-110D704C5F08}" ma:internalName="LocLastLocAttemptVersionTypeLookup" ma:readOnly="true" ma:showField="LastLocAttemptVersionType" ma:web="5fce2081-f58c-44ad-b03c-4d426a1b6afa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6B4D4FBA-5CE4-4224-ABC6-110D704C5F08}" ma:internalName="LocNewPublishedVersionLookup" ma:readOnly="true" ma:showField="NewPublishedVersion" ma:web="5fce2081-f58c-44ad-b03c-4d426a1b6afa">
      <xsd:simpleType>
        <xsd:restriction base="dms:Lookup"/>
      </xsd:simpleType>
    </xsd:element>
    <xsd:element name="LocOverallHandbackStatusLookup" ma:index="75" nillable="true" ma:displayName="Loc Overall Handback Status" ma:default="" ma:list="{6B4D4FBA-5CE4-4224-ABC6-110D704C5F08}" ma:internalName="LocOverallHandbackStatusLookup" ma:readOnly="true" ma:showField="OverallHandbackStatus" ma:web="5fce2081-f58c-44ad-b03c-4d426a1b6afa">
      <xsd:simpleType>
        <xsd:restriction base="dms:Lookup"/>
      </xsd:simpleType>
    </xsd:element>
    <xsd:element name="LocOverallLocStatusLookup" ma:index="76" nillable="true" ma:displayName="Loc Overall Localize Status" ma:default="" ma:list="{6B4D4FBA-5CE4-4224-ABC6-110D704C5F08}" ma:internalName="LocOverallLocStatusLookup" ma:readOnly="true" ma:showField="OverallLocStatus" ma:web="5fce2081-f58c-44ad-b03c-4d426a1b6afa">
      <xsd:simpleType>
        <xsd:restriction base="dms:Lookup"/>
      </xsd:simpleType>
    </xsd:element>
    <xsd:element name="LocOverallPreviewStatusLookup" ma:index="77" nillable="true" ma:displayName="Loc Overall Preview Status" ma:default="" ma:list="{6B4D4FBA-5CE4-4224-ABC6-110D704C5F08}" ma:internalName="LocOverallPreviewStatusLookup" ma:readOnly="true" ma:showField="OverallPreviewStatus" ma:web="5fce2081-f58c-44ad-b03c-4d426a1b6afa">
      <xsd:simpleType>
        <xsd:restriction base="dms:Lookup"/>
      </xsd:simpleType>
    </xsd:element>
    <xsd:element name="LocOverallPublishStatusLookup" ma:index="78" nillable="true" ma:displayName="Loc Overall Publish Status" ma:default="" ma:list="{6B4D4FBA-5CE4-4224-ABC6-110D704C5F08}" ma:internalName="LocOverallPublishStatusLookup" ma:readOnly="true" ma:showField="OverallPublishStatus" ma:web="5fce2081-f58c-44ad-b03c-4d426a1b6afa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6B4D4FBA-5CE4-4224-ABC6-110D704C5F08}" ma:internalName="LocProcessedForHandoffsLookup" ma:readOnly="true" ma:showField="ProcessedForHandoffs" ma:web="5fce2081-f58c-44ad-b03c-4d426a1b6afa">
      <xsd:simpleType>
        <xsd:restriction base="dms:Lookup"/>
      </xsd:simpleType>
    </xsd:element>
    <xsd:element name="LocProcessedForMarketsLookup" ma:index="81" nillable="true" ma:displayName="Loc Processed For Markets" ma:default="" ma:list="{6B4D4FBA-5CE4-4224-ABC6-110D704C5F08}" ma:internalName="LocProcessedForMarketsLookup" ma:readOnly="true" ma:showField="ProcessedForMarkets" ma:web="5fce2081-f58c-44ad-b03c-4d426a1b6afa">
      <xsd:simpleType>
        <xsd:restriction base="dms:Lookup"/>
      </xsd:simpleType>
    </xsd:element>
    <xsd:element name="LocPublishedDependentAssetsLookup" ma:index="82" nillable="true" ma:displayName="Loc Published Dependent Assets" ma:default="" ma:list="{6B4D4FBA-5CE4-4224-ABC6-110D704C5F08}" ma:internalName="LocPublishedDependentAssetsLookup" ma:readOnly="true" ma:showField="PublishedDependentAssets" ma:web="5fce2081-f58c-44ad-b03c-4d426a1b6afa">
      <xsd:simpleType>
        <xsd:restriction base="dms:Lookup"/>
      </xsd:simpleType>
    </xsd:element>
    <xsd:element name="LocPublishedLinkedAssetsLookup" ma:index="83" nillable="true" ma:displayName="Loc Published Linked Assets" ma:default="" ma:list="{6B4D4FBA-5CE4-4224-ABC6-110D704C5F08}" ma:internalName="LocPublishedLinkedAssetsLookup" ma:readOnly="true" ma:showField="PublishedLinkedAssets" ma:web="5fce2081-f58c-44ad-b03c-4d426a1b6afa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a4cb862b-fdd7-4670-88fe-ab9665737180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B6AA072-FC9A-44BC-A220-7FE368531D9A}" ma:internalName="Markets" ma:readOnly="false" ma:showField="MarketName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1051C126-8B9F-47C3-8FEB-3CFCE0C8A330}" ma:internalName="NumOfRatingsLookup" ma:readOnly="true" ma:showField="NumOfRatings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1051C126-8B9F-47C3-8FEB-3CFCE0C8A330}" ma:internalName="PublishStatusLookup" ma:readOnly="false" ma:showField="PublishStatus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1cf64917-b2b4-4d34-8e71-8a46d6d3d69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b3d15c4-bc78-47c9-b183-c4b8645b278c}" ma:internalName="TaxCatchAll" ma:showField="CatchAllData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b3d15c4-bc78-47c9-b183-c4b8645b278c}" ma:internalName="TaxCatchAllLabel" ma:readOnly="true" ma:showField="CatchAllDataLabel" ma:web="5fce2081-f58c-44ad-b03c-4d426a1b6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AB799F-952D-474E-824A-F8AC1C532D1B}">
  <ds:schemaRefs>
    <ds:schemaRef ds:uri="5fce2081-f58c-44ad-b03c-4d426a1b6afa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E5BCAED-0262-405B-8E10-6C9A386966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FDB513-30DA-4626-A1D9-6A8AA24D6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e2081-f58c-44ad-b03c-4d426a1b6a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 Föld napja – bemutató</Template>
  <TotalTime>6753</TotalTime>
  <Words>339</Words>
  <Application>Microsoft Office PowerPoint</Application>
  <PresentationFormat>Diavetítés a képernyőre (4:3 oldalarány)</PresentationFormat>
  <Paragraphs>53</Paragraphs>
  <Slides>15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Calibri</vt:lpstr>
      <vt:lpstr>Constantia</vt:lpstr>
      <vt:lpstr>Times New Roman</vt:lpstr>
      <vt:lpstr>Wingdings 2</vt:lpstr>
      <vt:lpstr>Papír</vt:lpstr>
      <vt:lpstr>Egy bihari nemes szerepe a Vezúv 1822. évi kitöréséből származó mintáknak a Pannonhalmi Bencés Főapátságban őrzött Mitterpacher-gyűjteménybe kerülésében</vt:lpstr>
      <vt:lpstr>Célkitűzések</vt:lpstr>
      <vt:lpstr>Kutatástörténet</vt:lpstr>
      <vt:lpstr>PowerPoint-bemutató</vt:lpstr>
      <vt:lpstr>Patriotisches Tageblatt</vt:lpstr>
      <vt:lpstr>PowerPoint-bemutató</vt:lpstr>
      <vt:lpstr>Nápoly és Szicília</vt:lpstr>
      <vt:lpstr>PowerPoint-bemutató</vt:lpstr>
      <vt:lpstr>Frimont János (1759–1831)</vt:lpstr>
      <vt:lpstr>Vezúv 1822. október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Pannonhalmi Bencés Főapátság 18. századi gyökerű ásványgyűjteményének első ötven éve: történeti és ásványtani feldolgozás a mai gyűjteményi rekonstrukció segítésére</dc:title>
  <dc:creator>Szücs Levente Csaba</dc:creator>
  <cp:lastModifiedBy>Szücs Levente Csaba</cp:lastModifiedBy>
  <cp:revision>45</cp:revision>
  <dcterms:created xsi:type="dcterms:W3CDTF">2022-11-27T21:40:54Z</dcterms:created>
  <dcterms:modified xsi:type="dcterms:W3CDTF">2023-06-30T19:40:47Z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0x010100ADEC13B5E4FA0F4BA72DC03E1FAE02FA04009372B5BAB9923946A28806341B445653</vt:lpwstr>
  </property>
  <property fmtid="{D5CDD505-2E9C-101B-9397-08002B2CF9AE}" pid="3" name="ImageGenCounter">
    <vt:i4>0</vt:i4>
  </property>
  <property fmtid="{D5CDD505-2E9C-101B-9397-08002B2CF9AE}" pid="4" name="ViolationReportStatus">
    <vt:lpwstr>None</vt:lpwstr>
  </property>
  <property fmtid="{D5CDD505-2E9C-101B-9397-08002B2CF9AE}" pid="5" name="ImageGenStatus">
    <vt:i4>0</vt:i4>
  </property>
  <property fmtid="{D5CDD505-2E9C-101B-9397-08002B2CF9AE}" pid="6" name="PolicheckStatus">
    <vt:i4>0</vt:i4>
  </property>
  <property fmtid="{D5CDD505-2E9C-101B-9397-08002B2CF9AE}" pid="7" name="Applications">
    <vt:lpwstr>67;#Template 12;#53;#PowerPoint 12;#407;#PowerPoint 14</vt:lpwstr>
  </property>
  <property fmtid="{D5CDD505-2E9C-101B-9397-08002B2CF9AE}" pid="8" name="PolicheckCounter">
    <vt:i4>0</vt:i4>
  </property>
  <property fmtid="{D5CDD505-2E9C-101B-9397-08002B2CF9AE}" pid="9" name="APTrustLevel">
    <vt:r8>1</vt:r8>
  </property>
  <property fmtid="{D5CDD505-2E9C-101B-9397-08002B2CF9AE}" pid="10" name="Order">
    <vt:r8>2489100</vt:r8>
  </property>
</Properties>
</file>